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7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75DC785-809D-47E2-A303-F22082CAD8B0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D0B37AC-3B62-497C-B357-7E3E77430D6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F87CFC8-D741-4EB2-955C-6FFABD617D4A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560">
              <a:lnSpc>
                <a:spcPct val="100000"/>
              </a:lnSpc>
            </a:pPr>
            <a:r>
              <a:rPr lang="it-IT" sz="1800" b="0" strike="noStrike" spc="-1">
                <a:latin typeface="Times New Roman"/>
              </a:rPr>
              <a:t>OLOBIONTE: </a:t>
            </a:r>
            <a:r>
              <a:rPr lang="it-IT" sz="1800" b="0" strike="noStrike" spc="-1">
                <a:latin typeface="Times New Roman"/>
                <a:ea typeface="Calibri"/>
              </a:rPr>
              <a:t>Dalla biologa Lynn Margulis, che definisce una “teorica radicale dell’evoluzione”, Haraway riprende anche il termine </a:t>
            </a:r>
            <a:r>
              <a:rPr lang="it-IT" sz="1800" b="1" i="1" strike="noStrike" spc="-1">
                <a:latin typeface="Times New Roman"/>
                <a:ea typeface="Calibri"/>
              </a:rPr>
              <a:t>olobionte </a:t>
            </a:r>
            <a:r>
              <a:rPr lang="it-IT" sz="1800" b="0" i="1" strike="noStrike" spc="-1">
                <a:latin typeface="Times New Roman"/>
                <a:ea typeface="Calibri"/>
              </a:rPr>
              <a:t>(“ciò che vive insieme al tutto”)</a:t>
            </a:r>
            <a:r>
              <a:rPr lang="it-IT" sz="1800" b="1" i="1" strike="noStrike" spc="-1">
                <a:latin typeface="Times New Roman"/>
                <a:ea typeface="Calibri"/>
              </a:rPr>
              <a:t> </a:t>
            </a:r>
            <a:r>
              <a:rPr lang="it-IT" sz="1800" b="0" strike="noStrike" spc="-1">
                <a:latin typeface="Times New Roman"/>
                <a:ea typeface="Calibri"/>
              </a:rPr>
              <a:t>per indicare tutti “gli assemblaggi simbiotici, su qualsiasi scala spaziale o temporale, che assomigliano più a nodi di relazioni intra-attive diversificate all’interno di sistemi dinamici complessi che a entità di una biologia composta da unità preesistenti legate tra loro”.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BA797CF-CF29-46EE-8172-15F1AAA28159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0320" cy="4104000"/>
          </a:xfrm>
          <a:prstGeom prst="rect">
            <a:avLst/>
          </a:prstGeom>
          <a:gradFill rotWithShape="0">
            <a:gsLst>
              <a:gs pos="0">
                <a:srgbClr val="E3DED1">
                  <a:alpha val="0"/>
                </a:srgbClr>
              </a:gs>
              <a:gs pos="100000">
                <a:srgbClr val="E3DED1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0320" cy="74124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0320" cy="4104000"/>
          </a:xfrm>
          <a:prstGeom prst="rect">
            <a:avLst/>
          </a:prstGeom>
          <a:gradFill rotWithShape="0">
            <a:gsLst>
              <a:gs pos="0">
                <a:srgbClr val="E3DED1">
                  <a:alpha val="0"/>
                </a:srgbClr>
              </a:gs>
              <a:gs pos="100000">
                <a:srgbClr val="E3DED1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0320" cy="74124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2019600"/>
            <a:ext cx="12190320" cy="4104000"/>
          </a:xfrm>
          <a:prstGeom prst="rect">
            <a:avLst/>
          </a:prstGeom>
          <a:gradFill rotWithShape="0">
            <a:gsLst>
              <a:gs pos="0">
                <a:srgbClr val="E3DED1">
                  <a:alpha val="0"/>
                </a:srgbClr>
              </a:gs>
              <a:gs pos="100000">
                <a:srgbClr val="E3DED1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0320" cy="741240"/>
          </a:xfrm>
          <a:prstGeom prst="rect">
            <a:avLst/>
          </a:prstGeom>
          <a:ln>
            <a:noFill/>
          </a:ln>
        </p:spPr>
      </p:pic>
      <p:sp>
        <p:nvSpPr>
          <p:cNvPr id="86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332320" y="2129400"/>
            <a:ext cx="5910480" cy="21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5400" b="0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CORPI vir(</a:t>
            </a:r>
            <a:r>
              <a:rPr lang="it-IT" sz="5400" b="0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tu</a:t>
            </a:r>
            <a:r>
              <a:rPr lang="it-IT" sz="5400" b="0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)ali</a:t>
            </a:r>
            <a:br/>
            <a:br/>
            <a:r>
              <a:rPr lang="it-IT" sz="3600" b="0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sul dialogo </a:t>
            </a:r>
            <a:r>
              <a:rPr lang="it-IT" sz="3600" b="0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onlife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332320" y="4380840"/>
            <a:ext cx="2558160" cy="5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it-IT" sz="1800" b="1" strike="noStrike" cap="all" spc="-1">
                <a:solidFill>
                  <a:srgbClr val="A25059"/>
                </a:solidFill>
                <a:latin typeface="Gill Sans MT"/>
                <a:ea typeface="DejaVu Sans"/>
              </a:rPr>
              <a:t>Saveria Addotta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332320" y="1624320"/>
            <a:ext cx="5289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A25059"/>
                </a:solidFill>
                <a:latin typeface="Gill Sans MT"/>
                <a:ea typeface="DejaVu Sans"/>
              </a:rPr>
              <a:t>Scuola Estiva «Acuto» | 2021 | on line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36" name="Immagine 6"/>
          <p:cNvPicPr/>
          <p:nvPr/>
        </p:nvPicPr>
        <p:blipFill>
          <a:blip r:embed="rId2"/>
          <a:stretch/>
        </p:blipFill>
        <p:spPr>
          <a:xfrm>
            <a:off x="727200" y="1624320"/>
            <a:ext cx="4457520" cy="311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293480" y="622080"/>
            <a:ext cx="960372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algn="ctr">
              <a:lnSpc>
                <a:spcPct val="114000"/>
              </a:lnSpc>
            </a:pPr>
            <a:br/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LA COSTRUZIONE SOCIALE DEL CORPO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187640" y="3648600"/>
            <a:ext cx="4907520" cy="38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Segnaposto contenuto 9"/>
          <p:cNvPicPr/>
          <p:nvPr/>
        </p:nvPicPr>
        <p:blipFill>
          <a:blip r:embed="rId3"/>
          <a:srcRect l="14393" r="7642"/>
          <a:stretch/>
        </p:blipFill>
        <p:spPr>
          <a:xfrm>
            <a:off x="7075800" y="3233520"/>
            <a:ext cx="3577320" cy="275148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1038240" y="2105280"/>
            <a:ext cx="5445720" cy="395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28600" indent="-226800" algn="just">
              <a:lnSpc>
                <a:spcPct val="114000"/>
              </a:lnSpc>
              <a:spcBef>
                <a:spcPts val="300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Levy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: «oggi abbiamo inventato un centinaio di modi per costruirci, modellarci: dietetica, body building, chirurgia plastica»</a:t>
            </a:r>
            <a:endParaRPr lang="it-IT" sz="1800" b="0" strike="noStrike" spc="-1">
              <a:latin typeface="Arial"/>
            </a:endParaRPr>
          </a:p>
          <a:p>
            <a:pPr marL="228600" indent="-226800" algn="just">
              <a:lnSpc>
                <a:spcPct val="114000"/>
              </a:lnSpc>
              <a:spcBef>
                <a:spcPts val="300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Haraway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: («teoria del cyborg» - </a:t>
            </a:r>
            <a:r>
              <a:rPr lang="it-IT" sz="1800" b="0" i="1" strike="noStrike" spc="-1">
                <a:solidFill>
                  <a:srgbClr val="2D6B80"/>
                </a:solidFill>
                <a:latin typeface="Gill Sans MT"/>
                <a:ea typeface="Calibri"/>
              </a:rPr>
              <a:t>CYBernetic ORGanism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).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Corpi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: “nodi generativi material-semiotici, entità collettive». «Le creature non precedono le loro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relazioni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, si creano a vicenda attraverso il coinvolgimento di materiale semiotico»</a:t>
            </a:r>
            <a:endParaRPr lang="it-IT" sz="1800" b="0" strike="noStrike" spc="-1">
              <a:latin typeface="Arial"/>
            </a:endParaRPr>
          </a:p>
          <a:p>
            <a:pPr marL="228600" indent="-226800" algn="just">
              <a:lnSpc>
                <a:spcPct val="114000"/>
              </a:lnSpc>
              <a:spcBef>
                <a:spcPts val="300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Corpi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dai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confini comunicanti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, piuttosto che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integri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(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individualità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e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organismo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). Forme più pervasive di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controllo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ma &gt;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apertura relazionale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. 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6695280" y="2105280"/>
            <a:ext cx="4338360" cy="1027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 algn="just">
              <a:lnSpc>
                <a:spcPct val="114000"/>
              </a:lnSpc>
              <a:spcBef>
                <a:spcPts val="300"/>
              </a:spcBef>
            </a:pPr>
            <a:r>
              <a:rPr lang="it-IT" sz="1800" b="1" strike="noStrike" spc="-1">
                <a:solidFill>
                  <a:srgbClr val="A25059"/>
                </a:solidFill>
                <a:latin typeface="Gill Sans MT"/>
                <a:ea typeface="Calibri"/>
              </a:rPr>
              <a:t>OLOBIONTE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: Dalla biologa Lynn Margulis, Haraway riprende il termine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olobionte</a:t>
            </a:r>
            <a:r>
              <a:rPr lang="it-IT" sz="1800" b="1" i="1" strike="noStrike" spc="-1">
                <a:solidFill>
                  <a:srgbClr val="000000"/>
                </a:solidFill>
                <a:latin typeface="Gill Sans MT"/>
                <a:ea typeface="Calibri"/>
              </a:rPr>
              <a:t>  =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“ciò che vive insieme al tutto”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387440" y="959400"/>
            <a:ext cx="9968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«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CON-PENSARE</a:t>
            </a: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 NELLA 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SIMPOIESI </a:t>
            </a: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DEL TESSERE»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519200" y="2536920"/>
            <a:ext cx="5231880" cy="32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Porre attenzione alle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parole.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Esercizio di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corrispondenze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potenzialmente infinito da fare sempre e comunque insieme</a:t>
            </a:r>
            <a:endParaRPr lang="it-IT" sz="2000" b="0" strike="noStrike" spc="-1">
              <a:latin typeface="Arial"/>
            </a:endParaRPr>
          </a:p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La parola: accompagna le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Calibri"/>
              </a:rPr>
              <a:t>affezioni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, le passioni che subiamo,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in modo appunto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 “passivo”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(dialoghi riflessivi)</a:t>
            </a:r>
            <a:endParaRPr lang="it-IT" sz="2000" b="0" strike="noStrike" spc="-1">
              <a:latin typeface="Arial"/>
            </a:endParaRPr>
          </a:p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Amplia o restringe la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possibilità di azione,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perché si traduce in 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affetti, stati emotivi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diversi ma vitali per l’esistenza (gioia, tristezza, …)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99" name="Segnaposto contenuto 8"/>
          <p:cNvPicPr/>
          <p:nvPr/>
        </p:nvPicPr>
        <p:blipFill>
          <a:blip r:embed="rId2"/>
          <a:srcRect l="2287" t="4919"/>
          <a:stretch/>
        </p:blipFill>
        <p:spPr>
          <a:xfrm>
            <a:off x="6940080" y="2571480"/>
            <a:ext cx="4113000" cy="302148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1387440" y="2089800"/>
            <a:ext cx="5495760" cy="4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4000"/>
              </a:lnSpc>
            </a:pPr>
            <a:r>
              <a:rPr lang="it-IT" sz="2200" b="0" strike="noStrike" spc="-1">
                <a:solidFill>
                  <a:srgbClr val="A25059"/>
                </a:solidFill>
                <a:latin typeface="Gill Sans MT"/>
                <a:ea typeface="Calibri"/>
              </a:rPr>
              <a:t>“</a:t>
            </a:r>
            <a:r>
              <a:rPr lang="it-IT" sz="2200" b="1" strike="noStrike" spc="-1">
                <a:solidFill>
                  <a:srgbClr val="A25059"/>
                </a:solidFill>
                <a:latin typeface="Gill Sans MT"/>
                <a:ea typeface="Calibri"/>
              </a:rPr>
              <a:t>RESPONSO-ABILITÀ” DEL PENSARE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396440" y="1042200"/>
            <a:ext cx="9660600" cy="5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br/>
            <a:endParaRPr lang="it-IT" sz="1800" b="0" strike="noStrike" spc="-1">
              <a:latin typeface="Arial"/>
            </a:endParaRPr>
          </a:p>
        </p:txBody>
      </p:sp>
      <p:pic>
        <p:nvPicPr>
          <p:cNvPr id="202" name="Segnaposto contenuto 12"/>
          <p:cNvPicPr/>
          <p:nvPr/>
        </p:nvPicPr>
        <p:blipFill>
          <a:blip r:embed="rId2"/>
          <a:stretch/>
        </p:blipFill>
        <p:spPr>
          <a:xfrm>
            <a:off x="1396440" y="2254680"/>
            <a:ext cx="4853880" cy="292104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6251400" y="2254680"/>
            <a:ext cx="4640760" cy="31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80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Haraway, </a:t>
            </a:r>
            <a:r>
              <a:rPr lang="it-IT" sz="1800" b="0" i="1" strike="noStrike" spc="-1">
                <a:solidFill>
                  <a:srgbClr val="202124"/>
                </a:solidFill>
                <a:latin typeface="Gill Sans MT"/>
                <a:ea typeface="Calibri"/>
              </a:rPr>
              <a:t>Staying with the trouble </a:t>
            </a:r>
            <a:r>
              <a:rPr lang="it-IT" sz="1800" b="0" strike="noStrike" spc="-1">
                <a:solidFill>
                  <a:srgbClr val="202124"/>
                </a:solidFill>
                <a:latin typeface="Gill Sans MT"/>
                <a:ea typeface="Calibri"/>
              </a:rPr>
              <a:t>(Haraway, 2016)</a:t>
            </a:r>
            <a:endParaRPr lang="it-IT" sz="1800" b="0" strike="noStrike" spc="-1">
              <a:latin typeface="Arial"/>
            </a:endParaRPr>
          </a:p>
          <a:p>
            <a:pPr marL="228600" indent="-22680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Metafora dell'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infezione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come figura del con-divenire /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Simbiogenesi</a:t>
            </a:r>
            <a:endParaRPr lang="it-IT" sz="1800" b="0" strike="noStrike" spc="-1">
              <a:latin typeface="Arial"/>
            </a:endParaRPr>
          </a:p>
          <a:p>
            <a:pPr marL="228600" indent="-22680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Sfida che riguarda non solo la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pandemia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in corso, ma l’impatto dell’economia sulle trasformazioni del vivente, sulle relazioni che vogliamo intrattenere con il «non umano»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388160" y="783720"/>
            <a:ext cx="94064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58899A"/>
                </a:solidFill>
                <a:latin typeface="Gill Sans MT"/>
                <a:ea typeface="Calibri"/>
              </a:rPr>
              <a:t>SOPRAVVIVERE SU UN PIANETA “INFETTO”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09480" y="555840"/>
            <a:ext cx="10971360" cy="9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6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Antropocene o Capitalocene?</a:t>
            </a:r>
            <a:br/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CHTHULUCENE 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217840" y="2045880"/>
            <a:ext cx="5878080" cy="19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6000"/>
          </a:bodyPr>
          <a:lstStyle/>
          <a:p>
            <a:pPr marL="228600" indent="-227520" algn="just">
              <a:lnSpc>
                <a:spcPct val="124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Khthôn 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(ctonio = della terra) e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kainos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 (momento presente, il nuovo).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Un mondo di legami in parte nascosti, sotterraneo, cioè “ctonio” che mostra che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tutto è in connessione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. 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24000"/>
              </a:lnSpc>
              <a:spcBef>
                <a:spcPts val="1001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Non pensare il futuro ma “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stare a contatto con il problema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” (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stay with it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) grazie all’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immaginazione anche di comunità che generano parentele, piuttosto che figli...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332720" y="4513320"/>
            <a:ext cx="3532320" cy="156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0000"/>
          </a:bodyPr>
          <a:lstStyle/>
          <a:p>
            <a:pPr algn="just">
              <a:lnSpc>
                <a:spcPct val="124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Creature “ctonie”, </a:t>
            </a:r>
            <a:r>
              <a:rPr lang="it-IT" sz="2000" b="0" strike="noStrike" spc="-1">
                <a:solidFill>
                  <a:srgbClr val="9F4A55"/>
                </a:solidFill>
                <a:latin typeface="Gill Sans MT"/>
                <a:ea typeface="Calibri"/>
              </a:rPr>
              <a:t>esseri “al contempo antichi e appena nati”, muniti di “tentacoli, antenne, dita, cavi, code a frusta, zampe da ragno e chiome arruffate” da cui lasciarsi ispirare.</a:t>
            </a:r>
            <a:endParaRPr lang="it-IT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>
              <a:latin typeface="Arial"/>
            </a:endParaRPr>
          </a:p>
        </p:txBody>
      </p:sp>
      <p:pic>
        <p:nvPicPr>
          <p:cNvPr id="208" name="Immagine 5"/>
          <p:cNvPicPr/>
          <p:nvPr/>
        </p:nvPicPr>
        <p:blipFill>
          <a:blip r:embed="rId2"/>
          <a:stretch/>
        </p:blipFill>
        <p:spPr>
          <a:xfrm>
            <a:off x="1332720" y="2045880"/>
            <a:ext cx="3532320" cy="230976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>
            <a:off x="5396040" y="4263120"/>
            <a:ext cx="5878080" cy="1614960"/>
          </a:xfrm>
          <a:prstGeom prst="rect">
            <a:avLst/>
          </a:prstGeom>
          <a:gradFill rotWithShape="0">
            <a:gsLst>
              <a:gs pos="0">
                <a:srgbClr val="C6D5E4"/>
              </a:gs>
              <a:gs pos="100000">
                <a:srgbClr val="E8EFF6">
                  <a:alpha val="0"/>
                </a:srgbClr>
              </a:gs>
            </a:gsLst>
            <a:lin ang="16200000"/>
          </a:gradFill>
          <a:ln>
            <a:solidFill>
              <a:srgbClr val="18577B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Forse è solo attraverso l’impegno intenso e le forme di collaborazione e di gioco con tutti i terrestri che saranno possibili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Calibri"/>
              </a:rPr>
              <a:t>nuovi ricchi assemblaggi multispecie 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in grado di ospitare anche gli umani. Io chiamo tutto questo Chthulucene – passato, presente e futuro” 	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(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Haraway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)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418320" y="4723560"/>
            <a:ext cx="742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Segnaposto contenuto 4"/>
          <p:cNvPicPr/>
          <p:nvPr/>
        </p:nvPicPr>
        <p:blipFill>
          <a:blip r:embed="rId2"/>
          <a:stretch/>
        </p:blipFill>
        <p:spPr>
          <a:xfrm>
            <a:off x="1011600" y="2147040"/>
            <a:ext cx="2936520" cy="384840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1147680" y="861480"/>
            <a:ext cx="9968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Corpi Ibridi e virali (MICROBIOTA)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it-IT" sz="20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una comunità organizzata in base a “relazione di simbiosi”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075920" y="2147040"/>
            <a:ext cx="4957200" cy="204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0" strike="noStrike" spc="-1">
                <a:solidFill>
                  <a:srgbClr val="9F4A55"/>
                </a:solidFill>
                <a:latin typeface="Gill Sans MT"/>
                <a:ea typeface="Calibri"/>
              </a:rPr>
              <a:t>Una parte del nostro DNA, ad esempio, è almeno per un 8% circa, di </a:t>
            </a: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origine</a:t>
            </a:r>
            <a:r>
              <a:rPr lang="it-IT" sz="2000" b="0" strike="noStrike" spc="-1">
                <a:solidFill>
                  <a:srgbClr val="9F4A55"/>
                </a:solidFill>
                <a:latin typeface="Gill Sans MT"/>
                <a:ea typeface="Calibri"/>
              </a:rPr>
              <a:t> </a:t>
            </a: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virale: sono esseri viventi?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4144320" y="3325320"/>
            <a:ext cx="6971400" cy="1919160"/>
          </a:xfrm>
          <a:prstGeom prst="rect">
            <a:avLst/>
          </a:prstGeom>
          <a:gradFill rotWithShape="0">
            <a:gsLst>
              <a:gs pos="0">
                <a:srgbClr val="C6D5E4"/>
              </a:gs>
              <a:gs pos="100000">
                <a:srgbClr val="E8EFF6">
                  <a:alpha val="0"/>
                </a:srgbClr>
              </a:gs>
            </a:gsLst>
            <a:lin ang="16200000"/>
          </a:gradFill>
          <a:ln>
            <a:solidFill>
              <a:srgbClr val="18577B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«C'è comunque, sempre, del non-vivo nel vivo. Siamo fatti dello stesso materiale della Terra; abbiamo una struttura molecolare che contiene qualcosa di minerale… I virus sono quasi ridotti a DNA o RNA - in breve, materiale genetico. Non hanno struttura cellulare… “hackerano" le cellule di altri organismi e danno loro nuove istruzioni genetiche per moltiplicarsi»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(E. Coccia)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216" name="Immagine 6"/>
          <p:cNvPicPr/>
          <p:nvPr/>
        </p:nvPicPr>
        <p:blipFill>
          <a:blip r:embed="rId3"/>
          <a:srcRect r="21653"/>
          <a:stretch/>
        </p:blipFill>
        <p:spPr>
          <a:xfrm>
            <a:off x="9161280" y="2000880"/>
            <a:ext cx="966600" cy="1234080"/>
          </a:xfrm>
          <a:prstGeom prst="rect">
            <a:avLst/>
          </a:prstGeom>
          <a:ln>
            <a:noFill/>
          </a:ln>
        </p:spPr>
      </p:pic>
      <p:sp>
        <p:nvSpPr>
          <p:cNvPr id="217" name="CustomShape 5"/>
          <p:cNvSpPr/>
          <p:nvPr/>
        </p:nvSpPr>
        <p:spPr>
          <a:xfrm>
            <a:off x="7222680" y="5345640"/>
            <a:ext cx="39567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2000" b="1" strike="noStrike" spc="-1">
                <a:solidFill>
                  <a:srgbClr val="58899A"/>
                </a:solidFill>
                <a:latin typeface="Gill Sans MT"/>
                <a:ea typeface="DejaVu Sans"/>
              </a:rPr>
              <a:t>VS </a:t>
            </a: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DejaVu Sans"/>
              </a:rPr>
              <a:t>SOSTANZIALIZZAZIONE</a:t>
            </a:r>
            <a:r>
              <a:rPr lang="it-IT" sz="2000" b="1" strike="noStrike" spc="-1">
                <a:solidFill>
                  <a:srgbClr val="58899A"/>
                </a:solidFill>
                <a:latin typeface="Gill Sans MT"/>
                <a:ea typeface="DejaVu Sans"/>
              </a:rPr>
              <a:t> INDIVIDUO/SPECIE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 rot="16200000">
            <a:off x="10098360" y="4276800"/>
            <a:ext cx="28681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3200" b="1" i="1" strike="noStrike" spc="-1">
                <a:solidFill>
                  <a:srgbClr val="9F4A55"/>
                </a:solidFill>
                <a:latin typeface="Gill Sans MT"/>
                <a:ea typeface="Calibri"/>
              </a:rPr>
              <a:t>CONDIVIDUI</a:t>
            </a:r>
            <a:r>
              <a:rPr lang="it-IT" sz="2000" b="1" i="1" strike="noStrike" spc="-1">
                <a:solidFill>
                  <a:srgbClr val="9F4A55"/>
                </a:solidFill>
                <a:latin typeface="Gill Sans MT"/>
                <a:ea typeface="Calibri"/>
              </a:rPr>
              <a:t> 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Segnaposto contenuto 4"/>
          <p:cNvPicPr/>
          <p:nvPr/>
        </p:nvPicPr>
        <p:blipFill>
          <a:blip r:embed="rId2"/>
          <a:stretch/>
        </p:blipFill>
        <p:spPr>
          <a:xfrm>
            <a:off x="7535880" y="2229840"/>
            <a:ext cx="3695040" cy="189648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1375920" y="804600"/>
            <a:ext cx="97527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INDIVIDUALITÁ COME 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relazione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062360" y="2020680"/>
            <a:ext cx="3413160" cy="35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DOPO LA PANDEMIA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14000"/>
              </a:lnSpc>
            </a:pPr>
            <a:endParaRPr lang="it-IT" sz="2000" b="0" strike="noStrike" spc="-1">
              <a:latin typeface="Arial"/>
            </a:endParaRPr>
          </a:p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Digitale per mantenere le comunicazioni: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Ogni vita individuale non ha relazioni, ma è una relazione</a:t>
            </a:r>
            <a:endParaRPr lang="it-IT" sz="1800" b="0" strike="noStrike" spc="-1">
              <a:latin typeface="Arial"/>
            </a:endParaRPr>
          </a:p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Stare “nel pensiero”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piuttosto che avere – in solitudine – dei pensieri (come sosteneva C. S. Peirce)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4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656240" y="2084760"/>
            <a:ext cx="2691000" cy="390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000" b="1" strike="noStrike" spc="-1">
                <a:solidFill>
                  <a:srgbClr val="58899A"/>
                </a:solidFill>
                <a:latin typeface="Gill Sans MT"/>
                <a:ea typeface="DejaVu Sans"/>
              </a:rPr>
              <a:t>DIALOGO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14000"/>
              </a:lnSpc>
            </a:pPr>
            <a:endParaRPr lang="it-IT" sz="2000" b="0" strike="noStrike" spc="-1">
              <a:latin typeface="Arial"/>
            </a:endParaRPr>
          </a:p>
          <a:p>
            <a:pPr marL="343080" indent="-34200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“Creazione di concetti” anche e “come su di un cavo elettrico”.</a:t>
            </a:r>
            <a:endParaRPr lang="it-IT" sz="1800" b="0" strike="noStrike" spc="-1">
              <a:latin typeface="Arial"/>
            </a:endParaRPr>
          </a:p>
          <a:p>
            <a:pPr marL="343080" indent="-34200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gnuno = polo di conduttura energetica, senza “alto e basso” docente/discente</a:t>
            </a:r>
            <a:endParaRPr lang="it-IT" sz="1800" b="0" strike="noStrike" spc="-1">
              <a:latin typeface="Arial"/>
            </a:endParaRPr>
          </a:p>
          <a:p>
            <a:pPr marL="343080" indent="-34200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Modello socratico, prima classe capovolta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7535880" y="4445640"/>
            <a:ext cx="3695040" cy="1339560"/>
          </a:xfrm>
          <a:prstGeom prst="rect">
            <a:avLst/>
          </a:prstGeom>
          <a:gradFill rotWithShape="0">
            <a:gsLst>
              <a:gs pos="0">
                <a:srgbClr val="F1C1C4"/>
              </a:gs>
              <a:gs pos="100000">
                <a:srgbClr val="FBE6E9">
                  <a:alpha val="0"/>
                </a:srgbClr>
              </a:gs>
            </a:gsLst>
            <a:lin ang="16200000"/>
          </a:gradFill>
          <a:ln>
            <a:solidFill>
              <a:srgbClr val="9E2532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1800" b="1" i="1" strike="noStrike" spc="-1">
                <a:solidFill>
                  <a:srgbClr val="000000"/>
                </a:solidFill>
                <a:latin typeface="Gill Sans MT"/>
                <a:ea typeface="Calibri"/>
              </a:rPr>
              <a:t>Forma di ricerca del sapere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che si fa in una condizione di pariteticità, con i docenti nel ruolo di </a:t>
            </a:r>
            <a:r>
              <a:rPr lang="it-IT" sz="1800" b="1" i="1" strike="noStrike" spc="-1">
                <a:solidFill>
                  <a:srgbClr val="000000"/>
                </a:solidFill>
                <a:latin typeface="Gill Sans MT"/>
                <a:ea typeface="Calibri"/>
              </a:rPr>
              <a:t>facilitatori di processo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Segnaposto contenuto 4"/>
          <p:cNvPicPr/>
          <p:nvPr/>
        </p:nvPicPr>
        <p:blipFill>
          <a:blip r:embed="rId2"/>
          <a:stretch/>
        </p:blipFill>
        <p:spPr>
          <a:xfrm>
            <a:off x="1451520" y="3611160"/>
            <a:ext cx="4295880" cy="218520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1451520" y="716040"/>
            <a:ext cx="9390240" cy="10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ORIENTARSI nella complessità 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GRAZIE ALLA </a:t>
            </a:r>
            <a:r>
              <a:rPr lang="it-IT" sz="28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pratica filosofica di comunità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102360" y="2100240"/>
            <a:ext cx="4957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F07F09"/>
                </a:solidFill>
                <a:latin typeface="Gill Sans MT"/>
                <a:ea typeface="DejaVu Sans"/>
              </a:rPr>
              <a:t>PENSIERO COMPLESSO | </a:t>
            </a:r>
            <a:r>
              <a:rPr lang="it-IT" sz="2000" b="1" i="1" strike="noStrike" spc="-1">
                <a:solidFill>
                  <a:srgbClr val="F07F09"/>
                </a:solidFill>
                <a:latin typeface="Gill Sans MT"/>
                <a:ea typeface="DejaVu Sans"/>
              </a:rPr>
              <a:t>Cum-plexum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=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con nodi, intrecciato, multidimensionale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1367640" y="2505600"/>
            <a:ext cx="42958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separa cultura e natura </a:t>
            </a:r>
            <a:endParaRPr lang="it-IT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ci rinchiude nei confini nazionali, frammenta i saperi, irrigidisce le identità”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1220760" y="2131200"/>
            <a:ext cx="4588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07F09"/>
                </a:solidFill>
                <a:latin typeface="Gill Sans MT"/>
                <a:ea typeface="DejaVu Sans"/>
              </a:rPr>
              <a:t>PARADIGMA DI “SEMPLIFICAZIONE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6147360" y="2872440"/>
            <a:ext cx="49572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Non è sinonimo di complicato (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cum-plicare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, piegare insieme)</a:t>
            </a:r>
            <a:endParaRPr lang="it-IT" sz="18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Confronto critico con la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razionalità classica,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«strumentale», fondata sulla certezza e sul determinismo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 rot="16200000">
            <a:off x="-396720" y="4089600"/>
            <a:ext cx="31305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400" b="1" strike="noStrike" spc="-1">
                <a:solidFill>
                  <a:srgbClr val="9F4A55"/>
                </a:solidFill>
                <a:latin typeface="Gill Sans MT"/>
                <a:ea typeface="Calibri"/>
              </a:rPr>
              <a:t>SFIDE SOCIALI...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6147360" y="4559400"/>
            <a:ext cx="50086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00000"/>
              </a:lnSpc>
              <a:buClr>
                <a:srgbClr val="9F4A55"/>
              </a:buClr>
              <a:buFont typeface="Wingdings" charset="2"/>
              <a:buChar char=""/>
            </a:pP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Cambiamento</a:t>
            </a:r>
            <a:r>
              <a:rPr lang="it-IT" sz="2000" b="0" strike="noStrike" spc="-1">
                <a:solidFill>
                  <a:srgbClr val="9F4A55"/>
                </a:solidFill>
                <a:latin typeface="Gill Sans MT"/>
                <a:ea typeface="Calibri"/>
              </a:rPr>
              <a:t> dei nostri modelli mentali</a:t>
            </a:r>
            <a:endParaRPr lang="it-IT" sz="20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9F4A55"/>
              </a:buClr>
              <a:buFont typeface="Wingdings" charset="2"/>
              <a:buChar char=""/>
            </a:pPr>
            <a:r>
              <a:rPr lang="it-IT" sz="2000" b="1" strike="noStrike" spc="-1">
                <a:solidFill>
                  <a:srgbClr val="9F4A55"/>
                </a:solidFill>
                <a:latin typeface="Gill Sans MT"/>
                <a:ea typeface="Calibri"/>
              </a:rPr>
              <a:t>Responsabilità</a:t>
            </a:r>
            <a:r>
              <a:rPr lang="it-IT" sz="2000" b="0" strike="noStrike" spc="-1">
                <a:solidFill>
                  <a:srgbClr val="9F4A55"/>
                </a:solidFill>
                <a:latin typeface="Gill Sans MT"/>
                <a:ea typeface="Calibri"/>
              </a:rPr>
              <a:t> della nostra posizione nella relazione conoscitiva ed esistenziale con gli altri e il mondo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 rot="16200000">
            <a:off x="10249920" y="3323160"/>
            <a:ext cx="18072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400" b="1" strike="noStrike" spc="-1">
                <a:solidFill>
                  <a:srgbClr val="9F4A55"/>
                </a:solidFill>
                <a:latin typeface="Gill Sans MT"/>
                <a:ea typeface="Calibri"/>
              </a:rPr>
              <a:t>Incertezza</a:t>
            </a: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1218960" y="872280"/>
            <a:ext cx="97527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QUALE PRATICA FORMATIVA, DOPO IL DIGITALE?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1702800" y="2595600"/>
            <a:ext cx="4068720" cy="32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Quale influenza eserciterà sul modo di insegnare e di apprendere?</a:t>
            </a:r>
            <a:endParaRPr lang="it-IT" sz="1800" b="0" strike="noStrike" spc="-1">
              <a:latin typeface="Arial"/>
            </a:endParaRPr>
          </a:p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Consentirà sviluppi, invenzioni, integrazioni  imprevedibili non solo a livello tecnologico-materiale ma anche nella pratica formativa?</a:t>
            </a:r>
            <a:endParaRPr lang="it-IT" sz="1800" b="0" strike="noStrike" spc="-1">
              <a:latin typeface="Arial"/>
            </a:endParaRPr>
          </a:p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Quali rischi? attenzione critica al “virtuale”: può produrre, più che una “derealizzazione” un “eccesso di realtà” e di informazioni!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238" name="Immagine 4"/>
          <p:cNvPicPr/>
          <p:nvPr/>
        </p:nvPicPr>
        <p:blipFill>
          <a:blip r:embed="rId2"/>
          <a:srcRect l="14027" r="16815"/>
          <a:stretch/>
        </p:blipFill>
        <p:spPr>
          <a:xfrm>
            <a:off x="750600" y="2289600"/>
            <a:ext cx="936000" cy="1353600"/>
          </a:xfrm>
          <a:prstGeom prst="rect">
            <a:avLst/>
          </a:prstGeom>
          <a:ln>
            <a:noFill/>
          </a:ln>
        </p:spPr>
      </p:pic>
      <p:pic>
        <p:nvPicPr>
          <p:cNvPr id="239" name="Immagine 7"/>
          <p:cNvPicPr/>
          <p:nvPr/>
        </p:nvPicPr>
        <p:blipFill>
          <a:blip r:embed="rId3"/>
          <a:stretch/>
        </p:blipFill>
        <p:spPr>
          <a:xfrm>
            <a:off x="6865560" y="2153520"/>
            <a:ext cx="3527280" cy="254952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3126960" y="2027880"/>
            <a:ext cx="12204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9F4A55"/>
                </a:solidFill>
                <a:latin typeface="Calibri"/>
                <a:ea typeface="DejaVu Sans"/>
              </a:rPr>
              <a:t>DAD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6095880" y="4704480"/>
            <a:ext cx="5066640" cy="15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Nuove forme di cultura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e, perciò, </a:t>
            </a:r>
            <a:r>
              <a:rPr lang="it-IT" sz="2400" b="1" strike="noStrike" spc="-1">
                <a:solidFill>
                  <a:srgbClr val="9F4A55"/>
                </a:solidFill>
                <a:latin typeface="Calibri"/>
                <a:ea typeface="Calibri"/>
              </a:rPr>
              <a:t>NUOVI PENSIERI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imprevedibili anche per i più raffinati algoritmi... 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2116440" y="1374480"/>
            <a:ext cx="8436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9F4A55"/>
                </a:solidFill>
                <a:latin typeface="Calibri"/>
                <a:ea typeface="DejaVu Sans"/>
              </a:rPr>
              <a:t>PRATICA RIFLESSIVA &gt; AUMENTO DELLE POSSIBILITÀ DI VIRTUALITÀ POSITIVA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egnaposto contenuto 4"/>
          <p:cNvPicPr/>
          <p:nvPr/>
        </p:nvPicPr>
        <p:blipFill>
          <a:blip r:embed="rId2"/>
          <a:stretch/>
        </p:blipFill>
        <p:spPr>
          <a:xfrm>
            <a:off x="1484640" y="1980360"/>
            <a:ext cx="4241880" cy="28274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1484640" y="4938840"/>
            <a:ext cx="3024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9F4A55"/>
                </a:solidFill>
                <a:latin typeface="Calibri"/>
                <a:ea typeface="Calibri"/>
              </a:rPr>
              <a:t>Singolarità, unicità, opera d’arte incompiuta...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6621840" y="2106360"/>
            <a:ext cx="4321800" cy="113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1280" algn="just">
              <a:lnSpc>
                <a:spcPct val="114000"/>
              </a:lnSpc>
              <a:buClr>
                <a:srgbClr val="A25059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Se e come si trasforma una sessione di pratica filosofica nell’era del suo praticarsi/replicarsi</a:t>
            </a:r>
            <a:r>
              <a:rPr lang="it-IT" sz="2000" b="0" u="sng" strike="noStrike" spc="-1" baseline="30000">
                <a:solidFill>
                  <a:srgbClr val="6B9F25"/>
                </a:solidFill>
                <a:uFillTx/>
                <a:latin typeface="Gill Sans MT"/>
                <a:ea typeface="Calibri"/>
              </a:rPr>
              <a:t>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nell’</a:t>
            </a:r>
            <a:r>
              <a:rPr lang="it-IT" sz="20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Infosfera?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40" name="Immagine 2"/>
          <p:cNvPicPr/>
          <p:nvPr/>
        </p:nvPicPr>
        <p:blipFill>
          <a:blip r:embed="rId3"/>
          <a:srcRect l="22174" r="26726"/>
          <a:stretch/>
        </p:blipFill>
        <p:spPr>
          <a:xfrm>
            <a:off x="6285240" y="2163600"/>
            <a:ext cx="672120" cy="131652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920520" y="972360"/>
            <a:ext cx="10905120" cy="5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IL 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DIALOGO FILOSOFICO </a:t>
            </a: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NELL’ERA DELL’ 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INFOSFERA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142" name="Immagin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6448" t="5432" b="10202"/>
          <a:stretch/>
        </p:blipFill>
        <p:spPr>
          <a:xfrm>
            <a:off x="9045720" y="3713040"/>
            <a:ext cx="2036520" cy="213480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9045720" y="4347360"/>
            <a:ext cx="16221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9F4A55"/>
                </a:solidFill>
                <a:latin typeface="Calibri"/>
                <a:ea typeface="Calibri"/>
              </a:rPr>
              <a:t>CI SIAMO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9F4A55"/>
                </a:solidFill>
                <a:latin typeface="Calibri"/>
                <a:ea typeface="Calibri"/>
              </a:rPr>
              <a:t>TRASFERITI QUI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44" name="Immagine 8"/>
          <p:cNvPicPr/>
          <p:nvPr/>
        </p:nvPicPr>
        <p:blipFill>
          <a:blip r:embed="rId6"/>
          <a:stretch/>
        </p:blipFill>
        <p:spPr>
          <a:xfrm>
            <a:off x="5193360" y="3700800"/>
            <a:ext cx="3731760" cy="214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293120" y="829800"/>
            <a:ext cx="9603720" cy="7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DIGITALE, FILOSOFIA, 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IPERSTORIA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7974360" y="2543400"/>
            <a:ext cx="183564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A25059"/>
                </a:solidFill>
                <a:latin typeface="Gill Sans MT"/>
                <a:ea typeface="Calibri"/>
              </a:rPr>
              <a:t>DIGITALE</a:t>
            </a: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682720" y="2260800"/>
            <a:ext cx="44535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2800" b="1" strike="noStrike" spc="-1">
                <a:solidFill>
                  <a:srgbClr val="2D6B80"/>
                </a:solidFill>
                <a:latin typeface="Calibri"/>
                <a:ea typeface="Calibri"/>
              </a:rPr>
              <a:t>...alla «4^ </a:t>
            </a:r>
            <a:r>
              <a:rPr lang="it-IT" sz="2800" b="1" strike="noStrike" spc="-1">
                <a:solidFill>
                  <a:srgbClr val="58899A"/>
                </a:solidFill>
                <a:latin typeface="Calibri"/>
                <a:ea typeface="Calibri"/>
              </a:rPr>
              <a:t>RIVOLUZIONE</a:t>
            </a:r>
            <a:r>
              <a:rPr lang="it-IT" sz="2800" b="1" strike="noStrike" spc="-1">
                <a:solidFill>
                  <a:srgbClr val="2D6B80"/>
                </a:solidFill>
                <a:latin typeface="Calibri"/>
                <a:ea typeface="Calibri"/>
              </a:rPr>
              <a:t>»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1020960" y="2278800"/>
            <a:ext cx="2172600" cy="2064600"/>
          </a:xfrm>
          <a:prstGeom prst="ellipse">
            <a:avLst/>
          </a:prstGeom>
          <a:blipFill rotWithShape="0">
            <a:blip r:embed="rId2"/>
            <a:stretch>
              <a:fillRect l="4046" t="93" r="283" b="3523"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5"/>
          <p:cNvSpPr/>
          <p:nvPr/>
        </p:nvSpPr>
        <p:spPr>
          <a:xfrm>
            <a:off x="1120680" y="1949760"/>
            <a:ext cx="24962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2D6B80"/>
                </a:solidFill>
                <a:latin typeface="Calibri"/>
                <a:ea typeface="Calibri"/>
              </a:rPr>
              <a:t>Dal CERCHIO...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6038280" y="5344920"/>
            <a:ext cx="2453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A25059"/>
                </a:solidFill>
                <a:latin typeface="Gill Sans MT"/>
                <a:ea typeface="DejaVu Sans"/>
              </a:rPr>
              <a:t>«IPERSTORIA»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7746840" y="3000240"/>
            <a:ext cx="3150000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Come Mezzo</a:t>
            </a: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 ambiente di vita (nuove generazioni)</a:t>
            </a:r>
            <a:endParaRPr lang="it-IT" sz="2000" b="0" strike="noStrike" spc="-1"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Fine</a:t>
            </a: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r>
              <a:rPr lang="it-IT" sz="20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Riflessività</a:t>
            </a: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più diffusa (“filosofia per tutt</a:t>
            </a:r>
            <a:r>
              <a:rPr lang="it-IT" sz="2000" b="0" strike="noStrike" spc="-1">
                <a:solidFill>
                  <a:srgbClr val="222222"/>
                </a:solidFill>
                <a:latin typeface="Calibri"/>
                <a:ea typeface="Calibri"/>
              </a:rPr>
              <a:t>i</a:t>
            </a: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”)</a:t>
            </a:r>
            <a:endParaRPr lang="it-IT" sz="2000" b="0" strike="noStrike" spc="-1">
              <a:latin typeface="Arial"/>
            </a:endParaRPr>
          </a:p>
          <a:p>
            <a:pPr marL="285840" indent="-28476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7974360" y="5090760"/>
            <a:ext cx="35251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9"/>
          <p:cNvSpPr/>
          <p:nvPr/>
        </p:nvSpPr>
        <p:spPr>
          <a:xfrm>
            <a:off x="2663280" y="2714760"/>
            <a:ext cx="3995640" cy="2899080"/>
          </a:xfrm>
          <a:prstGeom prst="ellipse">
            <a:avLst/>
          </a:prstGeom>
          <a:blipFill rotWithShape="0">
            <a:blip r:embed="rId3"/>
            <a:stretch>
              <a:fillRect l="-4937197" t="8951644" r="-5310787" b="4149962"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TextShape 10"/>
          <p:cNvSpPr txBox="1"/>
          <p:nvPr/>
        </p:nvSpPr>
        <p:spPr>
          <a:xfrm>
            <a:off x="7992000" y="4536000"/>
            <a:ext cx="3168000" cy="853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Natura/cultura, materia/forma, </a:t>
            </a:r>
            <a:endParaRPr lang="it-IT" sz="2000" b="0" strike="noStrike" spc="-1">
              <a:latin typeface="Arial"/>
            </a:endParaRPr>
          </a:p>
          <a:p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reale/virtuale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POSTUMANO – </a:t>
            </a: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L’UOMO E LA TECNICA</a:t>
            </a:r>
            <a:br/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una nuova «natura umana»?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487560" y="2606400"/>
            <a:ext cx="4565520" cy="309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000"/>
          </a:bodyPr>
          <a:lstStyle/>
          <a:p>
            <a:pPr marL="343080" indent="-342000" algn="just">
              <a:lnSpc>
                <a:spcPct val="114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I prodotti non più soltanto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protesi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o estensioni umane, ma considerati capaci di dare vita ad una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realtà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totalmente “altra”,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autonoma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dal suo creatore.</a:t>
            </a:r>
            <a:endParaRPr lang="it-IT" sz="2000" b="0" strike="noStrike" spc="-1">
              <a:latin typeface="Arial"/>
            </a:endParaRPr>
          </a:p>
          <a:p>
            <a:pPr marL="343080" indent="-342000" algn="just">
              <a:lnSpc>
                <a:spcPct val="114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L’“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algoritmo”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, che già orienta le nostre azioni quotidiane (es. notizie). </a:t>
            </a:r>
            <a:endParaRPr lang="it-IT" sz="2000" b="0" strike="noStrike" spc="-1">
              <a:latin typeface="Arial"/>
            </a:endParaRPr>
          </a:p>
          <a:p>
            <a:pPr marL="343080" indent="-342000" algn="just">
              <a:lnSpc>
                <a:spcPct val="114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Impatto cognitivo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di smartphone e social network (scuola). 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57" name="Immagine 13"/>
          <p:cNvPicPr/>
          <p:nvPr/>
        </p:nvPicPr>
        <p:blipFill>
          <a:blip r:embed="rId2"/>
          <a:srcRect l="5669"/>
          <a:stretch/>
        </p:blipFill>
        <p:spPr>
          <a:xfrm>
            <a:off x="1524960" y="2699280"/>
            <a:ext cx="4726440" cy="300564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3576240" y="2046240"/>
            <a:ext cx="53517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A25059"/>
                </a:solidFill>
                <a:latin typeface="Gill Sans MT"/>
                <a:ea typeface="DejaVu Sans"/>
              </a:rPr>
              <a:t>Paure del DIGITALE</a:t>
            </a: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egnaposto contenuto 4"/>
          <p:cNvPicPr/>
          <p:nvPr/>
        </p:nvPicPr>
        <p:blipFill>
          <a:blip r:embed="rId2"/>
          <a:srcRect l="7546" r="10576" b="5310"/>
          <a:stretch/>
        </p:blipFill>
        <p:spPr>
          <a:xfrm>
            <a:off x="8617320" y="3200760"/>
            <a:ext cx="2832120" cy="243900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1294200" y="992160"/>
            <a:ext cx="960156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6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ONLIFE</a:t>
            </a:r>
            <a:r>
              <a:rPr lang="it-IT" sz="3200" b="1" i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 | </a:t>
            </a: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L’ALTER-EGO VIRTUALE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294200" y="2620080"/>
            <a:ext cx="2502360" cy="25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Crasi di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ONLINE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e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LIFE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. Cade il contrasto tra vita “reale” e vita digitale. </a:t>
            </a:r>
            <a:endParaRPr lang="it-IT" sz="2000" b="0" strike="noStrike" spc="-1"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it-IT" sz="2000" b="0" strike="noStrike" spc="-1"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Anche: “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sulla vita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“, a partire dalla vita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022640" y="2256120"/>
            <a:ext cx="4368960" cy="35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Interazione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con altr</a:t>
            </a:r>
            <a:r>
              <a:rPr lang="it-IT" sz="2000" b="0" strike="noStrike" spc="-1">
                <a:solidFill>
                  <a:srgbClr val="222222"/>
                </a:solidFill>
                <a:latin typeface="Gill Sans MT"/>
                <a:ea typeface="Calibri"/>
              </a:rPr>
              <a:t>i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attraverso voce e immagine/ «alter-ego virtuale»</a:t>
            </a:r>
            <a:endParaRPr lang="it-IT" sz="2000" b="0" strike="noStrike" spc="-1">
              <a:latin typeface="Arial"/>
            </a:endParaRPr>
          </a:p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Ambiente virtuale = capacità di simulare una situazione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reale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a cui si vorrebbe risulti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fedele</a:t>
            </a:r>
            <a:endParaRPr lang="it-IT" sz="2000" b="0" strike="noStrike" spc="-1">
              <a:latin typeface="Arial"/>
            </a:endParaRPr>
          </a:p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“Fedeltà“: non si può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simulare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perfettamente una realtà («illusione»)</a:t>
            </a:r>
            <a:endParaRPr lang="it-IT" sz="2000" b="0" strike="noStrike" spc="-1">
              <a:latin typeface="Arial"/>
            </a:endParaRPr>
          </a:p>
          <a:p>
            <a:pPr marL="285840" indent="-284040" algn="just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Se vogliamo, possiamo essere insieme 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spettator</a:t>
            </a:r>
            <a:r>
              <a:rPr lang="it-IT" sz="2000" b="1" strike="noStrike" spc="-1">
                <a:solidFill>
                  <a:srgbClr val="222222"/>
                </a:solidFill>
                <a:latin typeface="Gill Sans MT"/>
                <a:ea typeface="Calibri"/>
              </a:rPr>
              <a:t>i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 e attor</a:t>
            </a:r>
            <a:r>
              <a:rPr lang="it-IT" sz="2000" b="1" strike="noStrike" spc="-1">
                <a:solidFill>
                  <a:srgbClr val="222222"/>
                </a:solidFill>
                <a:latin typeface="Gill Sans MT"/>
                <a:ea typeface="Calibri"/>
              </a:rPr>
              <a:t>i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Calibri"/>
              </a:rPr>
              <a:t>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di una situazione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8701560" y="2039400"/>
            <a:ext cx="242064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200" b="1" strike="noStrike" spc="-1">
                <a:solidFill>
                  <a:srgbClr val="F07F09"/>
                </a:solidFill>
                <a:latin typeface="Gill Sans Nova"/>
                <a:ea typeface="DejaVu Sans"/>
              </a:rPr>
              <a:t>IDENTITÁ</a:t>
            </a:r>
            <a:endParaRPr lang="it-IT" sz="2200" b="0" strike="noStrike" spc="-1">
              <a:latin typeface="Arial"/>
            </a:endParaRPr>
          </a:p>
          <a:p>
            <a:pPr algn="ctr">
              <a:lnSpc>
                <a:spcPct val="114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Gill Sans Nova"/>
                <a:ea typeface="Calibri"/>
              </a:rPr>
              <a:t>De-corporeizzata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14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Gill Sans Nova"/>
                <a:ea typeface="Calibri"/>
              </a:rPr>
              <a:t>e ipersensibilizzata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1395720" y="2063880"/>
            <a:ext cx="247140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>
                <a:solidFill>
                  <a:srgbClr val="F07F09"/>
                </a:solidFill>
                <a:latin typeface="Gill Sans Nova"/>
                <a:ea typeface="DejaVu Sans"/>
              </a:rPr>
              <a:t>ONLINE + LIFE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451520" y="838080"/>
            <a:ext cx="960156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DELLA REALTÁ virtuale / 1</a:t>
            </a:r>
            <a:br/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«VIRTU-REALE»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66" name="Segnaposto contenuto 4"/>
          <p:cNvPicPr/>
          <p:nvPr/>
        </p:nvPicPr>
        <p:blipFill>
          <a:blip r:embed="rId2"/>
          <a:srcRect l="4365"/>
          <a:stretch/>
        </p:blipFill>
        <p:spPr>
          <a:xfrm>
            <a:off x="5938920" y="1853640"/>
            <a:ext cx="5321160" cy="401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" name="CustomShape 2"/>
          <p:cNvSpPr/>
          <p:nvPr/>
        </p:nvSpPr>
        <p:spPr>
          <a:xfrm>
            <a:off x="95400" y="4972320"/>
            <a:ext cx="58417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La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realtà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che sperimentiamo normalmente è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solo uno dei tanti stati di coscienza possibili. (William James,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Principî di psicologia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, 1890)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315800" y="2019960"/>
            <a:ext cx="46209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0" strike="noStrike" spc="-1">
                <a:solidFill>
                  <a:srgbClr val="A25059"/>
                </a:solidFill>
                <a:latin typeface="Gill Sans MT"/>
                <a:ea typeface="Calibri"/>
              </a:rPr>
              <a:t>Abbiamo creato un’«altra realtà» o il </a:t>
            </a:r>
            <a:r>
              <a:rPr lang="it-IT" sz="2000" b="0" i="1" strike="noStrike" spc="-1">
                <a:solidFill>
                  <a:srgbClr val="A25059"/>
                </a:solidFill>
                <a:latin typeface="Gill Sans MT"/>
                <a:ea typeface="Calibri"/>
              </a:rPr>
              <a:t>virtuale</a:t>
            </a:r>
            <a:r>
              <a:rPr lang="it-IT" sz="2000" b="0" strike="noStrike" spc="-1">
                <a:solidFill>
                  <a:srgbClr val="A25059"/>
                </a:solidFill>
                <a:latin typeface="Gill Sans MT"/>
                <a:ea typeface="Calibri"/>
              </a:rPr>
              <a:t> è uno stato del </a:t>
            </a:r>
            <a:r>
              <a:rPr lang="it-IT" sz="2000" b="0" i="1" strike="noStrike" spc="-1">
                <a:solidFill>
                  <a:srgbClr val="A25059"/>
                </a:solidFill>
                <a:latin typeface="Gill Sans MT"/>
                <a:ea typeface="Calibri"/>
              </a:rPr>
              <a:t>reale</a:t>
            </a:r>
            <a:r>
              <a:rPr lang="it-IT" sz="2000" b="0" strike="noStrike" spc="-1">
                <a:solidFill>
                  <a:srgbClr val="A25059"/>
                </a:solidFill>
                <a:latin typeface="Gill Sans MT"/>
                <a:ea typeface="Calibri"/>
              </a:rPr>
              <a:t> (e non il suo contrario)?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315800" y="3125880"/>
            <a:ext cx="462096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C’è del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virtuale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nel </a:t>
            </a:r>
            <a:r>
              <a:rPr lang="it-IT" sz="2000" b="1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reale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: almeno come principio attivo, rivelatore di potenzialità da sviluppare (se non come essenze, forme, cause nascoste, fini…)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70" name="Immagine 2"/>
          <p:cNvPicPr/>
          <p:nvPr/>
        </p:nvPicPr>
        <p:blipFill>
          <a:blip r:embed="rId3"/>
          <a:srcRect r="19167"/>
          <a:stretch/>
        </p:blipFill>
        <p:spPr>
          <a:xfrm>
            <a:off x="308520" y="1856520"/>
            <a:ext cx="1005120" cy="124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449360" y="804960"/>
            <a:ext cx="9603720" cy="10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DELLA REALTÁ virtuale /2</a:t>
            </a:r>
            <a:br/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UN NUOVO «CORPO» culturALE?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72" name="Segnaposto contenuto 4"/>
          <p:cNvPicPr/>
          <p:nvPr/>
        </p:nvPicPr>
        <p:blipFill>
          <a:blip r:embed="rId3"/>
          <a:stretch/>
        </p:blipFill>
        <p:spPr>
          <a:xfrm>
            <a:off x="1197720" y="2441160"/>
            <a:ext cx="3775680" cy="288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3" name="CustomShape 2"/>
          <p:cNvSpPr/>
          <p:nvPr/>
        </p:nvSpPr>
        <p:spPr>
          <a:xfrm>
            <a:off x="5249160" y="2152080"/>
            <a:ext cx="317304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it-IT" sz="2200" b="1" strike="noStrike" spc="-1">
                <a:solidFill>
                  <a:srgbClr val="A25059"/>
                </a:solidFill>
                <a:latin typeface="Gill Sans MT"/>
                <a:ea typeface="DejaVu Sans"/>
              </a:rPr>
              <a:t>CORPO VIRTUALE…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249160" y="2651760"/>
            <a:ext cx="3027960" cy="17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Finestra artificiale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: «ambiente-finestra», luogo di passaggio, sintesi interno-esterno (?)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75" name="Immagine 10"/>
          <p:cNvPicPr/>
          <p:nvPr/>
        </p:nvPicPr>
        <p:blipFill>
          <a:blip r:embed="rId4"/>
          <a:srcRect l="10632" r="11010"/>
          <a:stretch/>
        </p:blipFill>
        <p:spPr>
          <a:xfrm>
            <a:off x="8552520" y="2441160"/>
            <a:ext cx="2291040" cy="170172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" name="CustomShape 4"/>
          <p:cNvSpPr/>
          <p:nvPr/>
        </p:nvSpPr>
        <p:spPr>
          <a:xfrm>
            <a:off x="5249160" y="4192560"/>
            <a:ext cx="5681880" cy="14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N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Calibri"/>
              </a:rPr>
              <a:t>on appartiene al “mondo esterno” (posso modificarlo, sconnetterlo…) ma neppure al “mondo interno”,</a:t>
            </a:r>
            <a:r>
              <a:rPr lang="it-IT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non è un sogno ma un “Oggetto-evento” </a:t>
            </a:r>
            <a:r>
              <a:rPr lang="it-IT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(Diodato). 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008000" y="2080440"/>
            <a:ext cx="3456000" cy="238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800" b="1" strike="noStrike" spc="-1">
                <a:solidFill>
                  <a:srgbClr val="EF7624"/>
                </a:solidFill>
                <a:latin typeface="Gill Sans MT"/>
                <a:ea typeface="Times New Roman"/>
              </a:rPr>
              <a:t>CYBERSPAZIO &gt; </a:t>
            </a:r>
            <a:r>
              <a:rPr lang="it-IT" sz="1800" b="1" i="1" strike="noStrike" spc="-1">
                <a:solidFill>
                  <a:srgbClr val="EF7624"/>
                </a:solidFill>
                <a:latin typeface="Gill Sans MT"/>
                <a:ea typeface="Times New Roman"/>
              </a:rPr>
              <a:t>INFOSFERA</a:t>
            </a:r>
            <a:endParaRPr lang="it-IT" sz="1800" b="0" strike="noStrike" spc="-1">
              <a:latin typeface="Arial"/>
            </a:endParaRPr>
          </a:p>
          <a:p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Times New Roman"/>
              </a:rPr>
              <a:t>Ambiente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Times New Roman"/>
              </a:rPr>
              <a:t>di comunicazione</a:t>
            </a:r>
            <a:endParaRPr lang="it-IT" sz="1800" b="0" strike="noStrike" spc="-1">
              <a:latin typeface="Arial"/>
            </a:endParaRPr>
          </a:p>
          <a:p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Produce un ribaltamento di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Times New Roman"/>
              </a:rPr>
              <a:t>relazioni.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Es. distanza: «vicino» e «lontano». </a:t>
            </a:r>
            <a:endParaRPr lang="it-IT" sz="1800" b="0" strike="noStrike" spc="-1">
              <a:latin typeface="Arial"/>
            </a:endParaRPr>
          </a:p>
          <a:p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Anche nuovo spazio per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Times New Roman"/>
              </a:rPr>
              <a:t>comunità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, associazioni, cooperative.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893520" y="4536000"/>
            <a:ext cx="4794480" cy="115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800" b="1" strike="noStrike" spc="-1">
                <a:solidFill>
                  <a:srgbClr val="A25059"/>
                </a:solidFill>
                <a:latin typeface="Gill Sans MT"/>
                <a:ea typeface="Times New Roman"/>
              </a:rPr>
              <a:t>INTELLIGENZA COLLETTIVA</a:t>
            </a:r>
            <a:endParaRPr lang="it-IT" sz="1800" b="0" strike="noStrike" spc="-1">
              <a:latin typeface="Arial"/>
            </a:endParaRPr>
          </a:p>
          <a:p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Aumenta il n. di persone raggiungibili = opportunità per la formazione di un’“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Times New Roman"/>
              </a:rPr>
              <a:t>intelligenza collettiva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Times New Roman"/>
              </a:rPr>
              <a:t>" (Lévy)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9" name="Immagine 14"/>
          <p:cNvPicPr/>
          <p:nvPr/>
        </p:nvPicPr>
        <p:blipFill>
          <a:blip r:embed="rId2"/>
          <a:stretch/>
        </p:blipFill>
        <p:spPr>
          <a:xfrm>
            <a:off x="4752000" y="2088000"/>
            <a:ext cx="1384920" cy="22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0" name="TextShape 3"/>
          <p:cNvSpPr txBox="1"/>
          <p:nvPr/>
        </p:nvSpPr>
        <p:spPr>
          <a:xfrm>
            <a:off x="6624000" y="4271040"/>
            <a:ext cx="4968000" cy="170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Fa emergere un "pensiero transpersonale, continuo, anonimo, vivo e metamorfico”-intelligenza collettiva </a:t>
            </a:r>
            <a:endParaRPr lang="it-IT" sz="1800" b="0" strike="noStrike" spc="-1">
              <a:latin typeface="Arial"/>
            </a:endParaRPr>
          </a:p>
          <a:p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Pensare insieme,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in modo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cooperativo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, mettendo in comune le proprie risorse cognitive, interagendo in diverse comunità.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1" name="TextShape 4"/>
          <p:cNvSpPr txBox="1"/>
          <p:nvPr/>
        </p:nvSpPr>
        <p:spPr>
          <a:xfrm>
            <a:off x="6721200" y="3744000"/>
            <a:ext cx="5014800" cy="38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2000" b="1" strike="noStrike" spc="-1">
                <a:solidFill>
                  <a:srgbClr val="2B548B"/>
                </a:solidFill>
                <a:latin typeface="Gill Sans MT"/>
                <a:ea typeface="Times New Roman"/>
              </a:rPr>
              <a:t>PRATICA FILOSOFICA DI COMUNITÁ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82" name="Segnaposto contenuto 15"/>
          <p:cNvPicPr/>
          <p:nvPr/>
        </p:nvPicPr>
        <p:blipFill>
          <a:blip r:embed="rId3"/>
          <a:srcRect r="23680" b="53884"/>
          <a:stretch/>
        </p:blipFill>
        <p:spPr>
          <a:xfrm>
            <a:off x="6768000" y="2092680"/>
            <a:ext cx="4314600" cy="1435320"/>
          </a:xfrm>
          <a:prstGeom prst="rect">
            <a:avLst/>
          </a:prstGeom>
          <a:ln>
            <a:noFill/>
          </a:ln>
        </p:spPr>
      </p:pic>
      <p:sp>
        <p:nvSpPr>
          <p:cNvPr id="183" name="CustomShape 5"/>
          <p:cNvSpPr/>
          <p:nvPr/>
        </p:nvSpPr>
        <p:spPr>
          <a:xfrm>
            <a:off x="5255280" y="5183640"/>
            <a:ext cx="792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TextShape 6"/>
          <p:cNvSpPr txBox="1"/>
          <p:nvPr/>
        </p:nvSpPr>
        <p:spPr>
          <a:xfrm>
            <a:off x="1829880" y="792000"/>
            <a:ext cx="825012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3600" b="1" strike="noStrike" spc="-1">
                <a:solidFill>
                  <a:srgbClr val="2D6B80"/>
                </a:solidFill>
                <a:latin typeface="Arial"/>
                <a:ea typeface="DejaVu Sans"/>
              </a:rPr>
              <a:t>DAL CYBERSPAZIO ALL’</a:t>
            </a:r>
            <a:r>
              <a:rPr lang="it-IT" sz="3600" b="1" i="1" strike="noStrike" spc="-1">
                <a:solidFill>
                  <a:srgbClr val="2D6B80"/>
                </a:solidFill>
                <a:latin typeface="Arial"/>
                <a:ea typeface="DejaVu Sans"/>
              </a:rPr>
              <a:t>INFOSFERA</a:t>
            </a:r>
            <a:endParaRPr lang="it-IT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902320" y="759960"/>
            <a:ext cx="7372080" cy="10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«TUTTO è VIRTUALE» </a:t>
            </a:r>
            <a:br/>
            <a:r>
              <a:rPr lang="it-IT" sz="2800" b="1" strike="noStrike" cap="all" spc="-1">
                <a:solidFill>
                  <a:srgbClr val="2D6B80"/>
                </a:solidFill>
                <a:latin typeface="Gill Sans MT"/>
                <a:ea typeface="DejaVu Sans"/>
              </a:rPr>
              <a:t>IL VIRTUALE COME POTENZIALITÁ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86" name="Segnaposto contenuto 8"/>
          <p:cNvPicPr/>
          <p:nvPr/>
        </p:nvPicPr>
        <p:blipFill>
          <a:blip r:embed="rId3"/>
          <a:stretch/>
        </p:blipFill>
        <p:spPr>
          <a:xfrm>
            <a:off x="772560" y="1818720"/>
            <a:ext cx="1798200" cy="402300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2536200" y="2609280"/>
            <a:ext cx="8104320" cy="205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6000"/>
          </a:bodyPr>
          <a:lstStyle/>
          <a:p>
            <a:pPr algn="just"/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Un’”intelligenza collettiva” fondata sul riconoscimento reciproco tra le persone, sul dialogo </a:t>
            </a:r>
            <a:endParaRPr lang="it-IT" sz="1800" b="0" strike="noStrike" spc="-1">
              <a:latin typeface="Arial"/>
            </a:endParaRPr>
          </a:p>
          <a:p>
            <a:pPr marL="286560" indent="-28476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Virtuale non contrapposto a «reale», ma a «attuale»: è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potenzialità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</a:t>
            </a:r>
            <a:endParaRPr lang="it-IT" sz="1800" b="0" strike="noStrike" spc="-1">
              <a:latin typeface="Arial"/>
            </a:endParaRPr>
          </a:p>
          <a:p>
            <a:pPr marL="286560" indent="-28476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Testo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come oggetto virtuale, astratto, indipendente da un supporto specifico, che si “aggiorna” attraverso la lettura (vs Platone nel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Fedro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). </a:t>
            </a:r>
            <a:endParaRPr lang="it-IT" sz="1800" b="0" strike="noStrike" spc="-1">
              <a:latin typeface="Arial"/>
            </a:endParaRPr>
          </a:p>
          <a:p>
            <a:pPr marL="286560" indent="-284760" algn="just">
              <a:lnSpc>
                <a:spcPct val="120000"/>
              </a:lnSpc>
              <a:spcBef>
                <a:spcPts val="1001"/>
              </a:spcBef>
              <a:buClr>
                <a:srgbClr val="F07F09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Virtualizzazione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= “dall’interno all’esterno e dall’esterno all’interno”. </a:t>
            </a:r>
            <a:r>
              <a:rPr lang="it-IT" sz="1800" b="0" i="1" strike="noStrike" spc="-1">
                <a:solidFill>
                  <a:srgbClr val="000000"/>
                </a:solidFill>
                <a:latin typeface="Gill Sans MT"/>
                <a:ea typeface="Calibri"/>
              </a:rPr>
              <a:t>Effetto Moebius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 a più livelli: relazioni tra privato e pubblico, tra proprio e comune, tra soggettivo e oggettivo, tra mappa e territorio, tra autore e lettore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 rot="16200000">
            <a:off x="9420120" y="3863520"/>
            <a:ext cx="340416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A25059"/>
                </a:solidFill>
                <a:latin typeface="Gill Sans MT"/>
                <a:ea typeface="DejaVu Sans"/>
              </a:rPr>
              <a:t>PRATICA FILOSOFICA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852320" y="5352120"/>
            <a:ext cx="2986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0" name="CustomShape 5"/>
          <p:cNvSpPr/>
          <p:nvPr/>
        </p:nvSpPr>
        <p:spPr>
          <a:xfrm>
            <a:off x="2536200" y="2061720"/>
            <a:ext cx="936036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A25059"/>
                </a:solidFill>
                <a:latin typeface="Gill Sans MT"/>
                <a:ea typeface="Calibri"/>
              </a:rPr>
              <a:t>CYBERSPAZIO</a:t>
            </a:r>
            <a:r>
              <a:rPr lang="it-IT" sz="2000" b="0" strike="noStrike" spc="-1">
                <a:solidFill>
                  <a:srgbClr val="A25059"/>
                </a:solidFill>
                <a:latin typeface="Gill Sans MT"/>
                <a:ea typeface="Calibri"/>
              </a:rPr>
              <a:t> &gt; </a:t>
            </a:r>
            <a:r>
              <a:rPr lang="it-IT" sz="2000" b="1" strike="noStrike" spc="-1">
                <a:solidFill>
                  <a:srgbClr val="A25059"/>
                </a:solidFill>
                <a:latin typeface="Gill Sans MT"/>
                <a:ea typeface="Calibri"/>
              </a:rPr>
              <a:t>INFRASTRUTTURA TECNICA DI ACCESSO AL SAPERE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4104360" y="4821840"/>
            <a:ext cx="3654720" cy="1076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 algn="just">
              <a:lnSpc>
                <a:spcPct val="120000"/>
              </a:lnSpc>
              <a:spcBef>
                <a:spcPts val="1001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Virtualizzazione di qualcosa =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Calibri"/>
              </a:rPr>
              <a:t>scoprire un problema generale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Calibri"/>
              </a:rPr>
              <a:t>cui si riferisce 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Raccolta</Template>
  <TotalTime>33</TotalTime>
  <Words>1551</Words>
  <Application>Microsoft Office PowerPoint</Application>
  <PresentationFormat>Widescreen</PresentationFormat>
  <Paragraphs>126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Gill Sans MT</vt:lpstr>
      <vt:lpstr>Gill Sans Nova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subject/>
  <dc:creator>Manuela Ausilio</dc:creator>
  <dc:description/>
  <cp:lastModifiedBy>Antonio Cosentino</cp:lastModifiedBy>
  <cp:revision>18</cp:revision>
  <dcterms:created xsi:type="dcterms:W3CDTF">2021-07-12T16:22:11Z</dcterms:created>
  <dcterms:modified xsi:type="dcterms:W3CDTF">2021-07-16T14:20:14Z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