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61" r:id="rId13"/>
    <p:sldId id="272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67209"/>
  </p:normalViewPr>
  <p:slideViewPr>
    <p:cSldViewPr snapToGrid="0" snapToObjects="1">
      <p:cViewPr varScale="1">
        <p:scale>
          <a:sx n="42" d="100"/>
          <a:sy n="42" d="100"/>
        </p:scale>
        <p:origin x="49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D0475-3E57-7349-805C-5E6AC72EB5D0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5D5F9-F2C0-3543-859C-5948B4CA86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945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7608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502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9607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579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90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AUTONOMIA DELLA PSICOLOGIA – temi e vocabolario psicologico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982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220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564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075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473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790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358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B5D5F9-F2C0-3543-859C-5948B4CA863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243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78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23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90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334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28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67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44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1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51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61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58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DD05617-5392-1F42-A962-6F5CFC227BF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85E2B0-2958-2748-B719-4520480E2E93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4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D1094F-A3C4-4841-A60B-B85BA9716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679410" cy="1463040"/>
          </a:xfrm>
        </p:spPr>
        <p:txBody>
          <a:bodyPr>
            <a:normAutofit/>
          </a:bodyPr>
          <a:lstStyle/>
          <a:p>
            <a:r>
              <a:rPr lang="it-IT" sz="4400" dirty="0" err="1"/>
              <a:t>AFFETTIVITà</a:t>
            </a:r>
            <a:r>
              <a:rPr lang="it-IT" sz="4400" dirty="0"/>
              <a:t> ed EMOZIONI </a:t>
            </a:r>
            <a:br>
              <a:rPr lang="it-IT" sz="4400" dirty="0"/>
            </a:b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5791F3F-2D67-6442-A4A4-756DAC1EF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8054" y="4960137"/>
            <a:ext cx="3162946" cy="1463040"/>
          </a:xfrm>
        </p:spPr>
        <p:txBody>
          <a:bodyPr/>
          <a:lstStyle/>
          <a:p>
            <a:r>
              <a:rPr lang="it-IT" sz="2000" dirty="0"/>
              <a:t>Scuola di Acuto 2021</a:t>
            </a:r>
          </a:p>
          <a:p>
            <a:br>
              <a:rPr lang="it-IT" dirty="0"/>
            </a:br>
            <a:r>
              <a:rPr lang="it-IT" dirty="0"/>
              <a:t>MICHELA BELLA </a:t>
            </a:r>
          </a:p>
          <a:p>
            <a:r>
              <a:rPr lang="it-IT" dirty="0"/>
              <a:t>Università del Molise</a:t>
            </a:r>
          </a:p>
        </p:txBody>
      </p:sp>
    </p:spTree>
    <p:extLst>
      <p:ext uri="{BB962C8B-B14F-4D97-AF65-F5344CB8AC3E}">
        <p14:creationId xmlns:p14="http://schemas.microsoft.com/office/powerpoint/2010/main" val="3541918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1. Problema della definizione: </a:t>
            </a:r>
            <a:r>
              <a:rPr lang="it-IT" i="1" dirty="0"/>
              <a:t>‘affettività’, ‘FEELING,’ ed ‘emozione’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EMOTION (‘</a:t>
            </a:r>
            <a:r>
              <a:rPr lang="it-IT" dirty="0" err="1"/>
              <a:t>Affekt</a:t>
            </a:r>
            <a:r>
              <a:rPr lang="it-IT" dirty="0"/>
              <a:t>’) </a:t>
            </a:r>
          </a:p>
          <a:p>
            <a:r>
              <a:rPr lang="en-US" dirty="0"/>
              <a:t>Uno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totale</a:t>
            </a:r>
            <a:r>
              <a:rPr lang="en-US" dirty="0"/>
              <a:t> di </a:t>
            </a:r>
            <a:r>
              <a:rPr lang="en-US" dirty="0" err="1"/>
              <a:t>coscienza</a:t>
            </a:r>
            <a:r>
              <a:rPr lang="en-US" dirty="0"/>
              <a:t> </a:t>
            </a:r>
            <a:r>
              <a:rPr lang="en-US" dirty="0" err="1"/>
              <a:t>considerato</a:t>
            </a:r>
            <a:r>
              <a:rPr lang="en-US" dirty="0"/>
              <a:t> come </a:t>
            </a:r>
            <a:r>
              <a:rPr lang="en-US" dirty="0" err="1"/>
              <a:t>implicante</a:t>
            </a:r>
            <a:r>
              <a:rPr lang="en-US" dirty="0"/>
              <a:t> un feeling-tone </a:t>
            </a:r>
            <a:r>
              <a:rPr lang="en-US" dirty="0" err="1"/>
              <a:t>distintivo</a:t>
            </a:r>
            <a:r>
              <a:rPr lang="en-US" dirty="0"/>
              <a:t> e una </a:t>
            </a:r>
            <a:r>
              <a:rPr lang="en-US" dirty="0" err="1"/>
              <a:t>tendenza</a:t>
            </a:r>
            <a:r>
              <a:rPr lang="en-US" dirty="0"/>
              <a:t> </a:t>
            </a:r>
            <a:r>
              <a:rPr lang="en-US" dirty="0" err="1"/>
              <a:t>caratteristica</a:t>
            </a:r>
            <a:r>
              <a:rPr lang="en-US" dirty="0"/>
              <a:t> </a:t>
            </a:r>
            <a:r>
              <a:rPr lang="en-US" dirty="0" err="1"/>
              <a:t>dell'attività</a:t>
            </a:r>
            <a:r>
              <a:rPr lang="en-US" dirty="0"/>
              <a:t> </a:t>
            </a:r>
            <a:r>
              <a:rPr lang="en-US" dirty="0" err="1"/>
              <a:t>suscitata</a:t>
            </a:r>
            <a:r>
              <a:rPr lang="en-US" dirty="0"/>
              <a:t> da una </a:t>
            </a:r>
            <a:r>
              <a:rPr lang="en-US" dirty="0" err="1"/>
              <a:t>certa</a:t>
            </a:r>
            <a:r>
              <a:rPr lang="en-US" dirty="0"/>
              <a:t> </a:t>
            </a:r>
            <a:r>
              <a:rPr lang="en-US" dirty="0" err="1"/>
              <a:t>situazione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percepita</a:t>
            </a:r>
            <a:r>
              <a:rPr lang="en-US" dirty="0"/>
              <a:t> o </a:t>
            </a:r>
            <a:r>
              <a:rPr lang="en-US" dirty="0" err="1"/>
              <a:t>rappresentata</a:t>
            </a:r>
            <a:r>
              <a:rPr lang="en-US" dirty="0"/>
              <a:t> </a:t>
            </a:r>
            <a:r>
              <a:rPr lang="en-US" dirty="0" err="1"/>
              <a:t>idealmente</a:t>
            </a:r>
            <a:r>
              <a:rPr lang="en-US" dirty="0"/>
              <a:t>. </a:t>
            </a:r>
            <a:r>
              <a:rPr lang="it-IT" dirty="0"/>
              <a:t>(Baldwin 1901: 316)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 ‘</a:t>
            </a:r>
            <a:r>
              <a:rPr lang="it-IT" b="1" dirty="0"/>
              <a:t>feeling</a:t>
            </a:r>
            <a:r>
              <a:rPr lang="it-IT" dirty="0"/>
              <a:t>’</a:t>
            </a:r>
            <a:r>
              <a:rPr lang="it-IT" i="1" dirty="0"/>
              <a:t> </a:t>
            </a:r>
            <a:r>
              <a:rPr lang="it-IT" dirty="0"/>
              <a:t>per l’emozione astratta (‘</a:t>
            </a:r>
            <a:r>
              <a:rPr lang="it-IT" b="1" dirty="0" err="1"/>
              <a:t>sentiment</a:t>
            </a:r>
            <a:r>
              <a:rPr lang="it-IT" dirty="0"/>
              <a:t>’ per indicare stati mentali in cui la componente ideale è prominente) e ‘</a:t>
            </a:r>
            <a:r>
              <a:rPr lang="it-IT" b="1" dirty="0" err="1"/>
              <a:t>affect</a:t>
            </a:r>
            <a:r>
              <a:rPr lang="it-IT" i="1" dirty="0"/>
              <a:t>’</a:t>
            </a:r>
            <a:r>
              <a:rPr lang="it-IT" dirty="0"/>
              <a:t> per concreti stati emotivi. </a:t>
            </a:r>
          </a:p>
        </p:txBody>
      </p:sp>
    </p:spTree>
    <p:extLst>
      <p:ext uri="{BB962C8B-B14F-4D97-AF65-F5344CB8AC3E}">
        <p14:creationId xmlns:p14="http://schemas.microsoft.com/office/powerpoint/2010/main" val="902821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1. Problema della definizione: </a:t>
            </a:r>
            <a:r>
              <a:rPr lang="it-IT" i="1" dirty="0"/>
              <a:t>‘affettività’, ‘FEELING,’ ed ‘emozione’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/>
              <a:t> Ruolo dell’affettività: l’aggettivo ‘</a:t>
            </a:r>
            <a:r>
              <a:rPr lang="it-IT" dirty="0" err="1"/>
              <a:t>affective</a:t>
            </a:r>
            <a:r>
              <a:rPr lang="it-IT" dirty="0"/>
              <a:t>’ è una alternativa all’utilizzo del termine ‘feeling’, pressoché intraducibile in modo univoco.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 Nodi tematici: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/>
              <a:t>la psicofisica dell’emozione (il rapporto tra emozione ed espressione dell’emozione);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/>
              <a:t>la distinzione tra emozioni ‘</a:t>
            </a:r>
            <a:r>
              <a:rPr lang="it-IT" dirty="0" err="1"/>
              <a:t>coarser</a:t>
            </a:r>
            <a:r>
              <a:rPr lang="it-IT" dirty="0"/>
              <a:t>’ e ‘</a:t>
            </a:r>
            <a:r>
              <a:rPr lang="it-IT" dirty="0" err="1"/>
              <a:t>finer</a:t>
            </a:r>
            <a:r>
              <a:rPr lang="it-IT" dirty="0"/>
              <a:t>’, tra emozioni e sentimenti;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/>
              <a:t>l’emozione psichica come alternativa all’idea che l’emozione sia costituita di piaceri e dolori;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/>
              <a:t>la questione genetica dell’origine dell’emozione come parte della più ampia indagine sulla psicogenesi. </a:t>
            </a:r>
          </a:p>
        </p:txBody>
      </p:sp>
    </p:spTree>
    <p:extLst>
      <p:ext uri="{BB962C8B-B14F-4D97-AF65-F5344CB8AC3E}">
        <p14:creationId xmlns:p14="http://schemas.microsoft.com/office/powerpoint/2010/main" val="1145869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2. La teoria </a:t>
            </a:r>
            <a:r>
              <a:rPr lang="it-IT" dirty="0" err="1"/>
              <a:t>jamesiana</a:t>
            </a:r>
            <a:r>
              <a:rPr lang="it-IT" dirty="0"/>
              <a:t> delle emozioni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La tesi centrale della teoria è che: «</a:t>
            </a:r>
            <a:r>
              <a:rPr lang="it-IT" i="1" dirty="0"/>
              <a:t>i cambiamenti corporei seguono direttamente la </a:t>
            </a:r>
            <a:r>
              <a:rPr lang="it-IT" i="1" cap="small" dirty="0"/>
              <a:t>percezione </a:t>
            </a:r>
            <a:r>
              <a:rPr lang="it-IT" i="1" dirty="0"/>
              <a:t>del fatto eccitante e che la nostra sensazione degli stessi cambiamenti così come si verificano </a:t>
            </a:r>
            <a:r>
              <a:rPr lang="it-IT" i="1" cap="small" dirty="0"/>
              <a:t>è</a:t>
            </a:r>
            <a:r>
              <a:rPr lang="it-IT" i="1" dirty="0"/>
              <a:t> l’emozione</a:t>
            </a:r>
            <a:r>
              <a:rPr lang="it-IT" dirty="0"/>
              <a:t>» (James 1884/2020: 91).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331948E-E82D-2A4C-BADE-288AAE8A7D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0" t="7143" r="1666" b="11429"/>
          <a:stretch/>
        </p:blipFill>
        <p:spPr>
          <a:xfrm>
            <a:off x="215900" y="4773169"/>
            <a:ext cx="11772900" cy="173735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56743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2. La teoria </a:t>
            </a:r>
            <a:r>
              <a:rPr lang="it-IT" dirty="0" err="1"/>
              <a:t>jamesiana</a:t>
            </a:r>
            <a:r>
              <a:rPr lang="it-IT" dirty="0"/>
              <a:t> delle emozioni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dirty="0"/>
              <a:t>Non esiste un’emozione disincarnata: «[u]n’emozione umana incorporea è una non-entità» (James 1890/1981: 1068). </a:t>
            </a:r>
          </a:p>
          <a:p>
            <a:pPr marL="0" indent="0">
              <a:buNone/>
            </a:pPr>
            <a:endParaRPr lang="it-IT" dirty="0"/>
          </a:p>
          <a:p>
            <a:pPr marL="173736" lvl="1" indent="0">
              <a:buNone/>
            </a:pPr>
            <a:r>
              <a:rPr lang="it-IT" dirty="0"/>
              <a:t>se immaginiamo qualche emozione forte e poi cerchiamo di fare astrazione dalla nostra coscienza di tutte le sensazioni [</a:t>
            </a:r>
            <a:r>
              <a:rPr lang="it-IT" i="1" dirty="0"/>
              <a:t>feelings</a:t>
            </a:r>
            <a:r>
              <a:rPr lang="it-IT" dirty="0"/>
              <a:t>] dei sintomi corporei caratteristici, ci accorgeremo che non ci è rimasto nulla, nessuna ‘materia mentale’ che possa costituire l’emozione, e che tutto ciò che rimane è uno stato freddo e neutrale di percezione intellettuale. (James 1884/2020: 95). </a:t>
            </a:r>
          </a:p>
          <a:p>
            <a:pPr marL="173736" lvl="1" indent="0">
              <a:buNone/>
            </a:pPr>
            <a:endParaRPr lang="it-IT" dirty="0"/>
          </a:p>
          <a:p>
            <a:pPr marL="173736" lvl="1" indent="0">
              <a:buNone/>
            </a:pPr>
            <a:r>
              <a:rPr lang="it-IT" dirty="0"/>
              <a:t>l’emozione non è nient’altro che la sensazione degli effetti corporei riflessi di quello che chiamiamo il suo ‘oggetto’ e gli effetti sono dovuti all’adattamento congenito del sistema nervoso a tale oggetto (James 1884/2020: 96). </a:t>
            </a:r>
          </a:p>
          <a:p>
            <a:pPr marL="173736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1167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2. La teoria </a:t>
            </a:r>
            <a:r>
              <a:rPr lang="it-IT" dirty="0" err="1"/>
              <a:t>jamesiana</a:t>
            </a:r>
            <a:r>
              <a:rPr lang="it-IT" dirty="0"/>
              <a:t> delle emozioni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Concezione </a:t>
            </a:r>
            <a:r>
              <a:rPr lang="it-IT" i="1" dirty="0"/>
              <a:t>funzionalista</a:t>
            </a:r>
            <a:r>
              <a:rPr lang="it-IT" dirty="0"/>
              <a:t> dell’emozione: un oggetto eccita una serie di effetti riflessi immediatamente percepiti.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Evoluzionismo (James e Darwin): «</a:t>
            </a:r>
            <a:r>
              <a:rPr lang="it-IT" i="1" dirty="0"/>
              <a:t>Le reazioni istintive e le espressioni emozionali degradano, così, impercettibilmente, le une nelle altre. Ogni oggetto che eccita un istinto, risveglia pure un’emozione</a:t>
            </a:r>
            <a:r>
              <a:rPr lang="it-IT" dirty="0"/>
              <a:t>» (James 1890/1981: 1058 [</a:t>
            </a:r>
            <a:r>
              <a:rPr lang="it-IT" dirty="0" err="1"/>
              <a:t>trad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. 745]).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Concezione ‘</a:t>
            </a:r>
            <a:r>
              <a:rPr lang="it-IT" dirty="0" err="1"/>
              <a:t>physical</a:t>
            </a:r>
            <a:r>
              <a:rPr lang="it-IT" dirty="0"/>
              <a:t> or </a:t>
            </a:r>
            <a:r>
              <a:rPr lang="it-IT" dirty="0" err="1"/>
              <a:t>embodied</a:t>
            </a:r>
            <a:r>
              <a:rPr lang="it-IT" dirty="0"/>
              <a:t>’ dell’emozione, ma ‘teoria degli effetti’ e ‘teoria della causa’: </a:t>
            </a:r>
          </a:p>
          <a:p>
            <a:pPr lvl="1"/>
            <a:r>
              <a:rPr lang="it-IT" dirty="0"/>
              <a:t>le azioni di utilità o altro hanno luogo, e queste sono riportate nel cervello, dando luogo alle esperienze qualitative che chiamiamo emozioni. La ricorrenza di una certa emozione, o la sua stimolazione artificiale, in assenza del suo oggetto specifico, è la reviviscenza iniziale delle espressioni precedenti - un "riverbero organico" (James). Questa, chiamata variamente la "teoria dell'effetto", la "teoria periferica" dell'emozione, è ancora in discussione, in opposizione alla "teoria della causa", di cui sopra (Baldwin 1901: 318)</a:t>
            </a:r>
          </a:p>
        </p:txBody>
      </p:sp>
    </p:spTree>
    <p:extLst>
      <p:ext uri="{BB962C8B-B14F-4D97-AF65-F5344CB8AC3E}">
        <p14:creationId xmlns:p14="http://schemas.microsoft.com/office/powerpoint/2010/main" val="326915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Affettività ed emozioni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it-IT" dirty="0"/>
              <a:t>INDICE</a:t>
            </a:r>
          </a:p>
          <a:p>
            <a:endParaRPr lang="it-IT" dirty="0"/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AFFETTIVITÀ, FEELING, EMOZIONE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LA TEORIA PERIFERICA DELLE EMOZIONI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32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1. Problema della definizione: </a:t>
            </a:r>
            <a:r>
              <a:rPr lang="it-IT" i="1" dirty="0"/>
              <a:t>‘affettività’, ‘FEELING,’ ed ‘emozione’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it-IT" dirty="0"/>
              <a:t>i fenomeni della </a:t>
            </a:r>
            <a:r>
              <a:rPr lang="it-IT" b="1" dirty="0"/>
              <a:t>vita emozionale </a:t>
            </a:r>
            <a:r>
              <a:rPr lang="it-IT" dirty="0"/>
              <a:t>e della </a:t>
            </a:r>
            <a:r>
              <a:rPr lang="it-IT" b="1" dirty="0"/>
              <a:t>volontà</a:t>
            </a:r>
            <a:r>
              <a:rPr lang="it-IT" dirty="0"/>
              <a:t> non sono stati elaborati a scopo di sistematizzazione filosofica, al pari dei fenomeni intellettuali [...] lo </a:t>
            </a:r>
            <a:r>
              <a:rPr lang="it-IT" b="1" dirty="0"/>
              <a:t>psicologo</a:t>
            </a:r>
            <a:r>
              <a:rPr lang="it-IT" dirty="0"/>
              <a:t> ha in questo campo una maggiore libertà di trattamento e una più ampia opportunità scientifica (Baldwin 1891: iii). </a:t>
            </a:r>
          </a:p>
        </p:txBody>
      </p:sp>
    </p:spTree>
    <p:extLst>
      <p:ext uri="{BB962C8B-B14F-4D97-AF65-F5344CB8AC3E}">
        <p14:creationId xmlns:p14="http://schemas.microsoft.com/office/powerpoint/2010/main" val="141461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1. Problema della definizione: </a:t>
            </a:r>
            <a:r>
              <a:rPr lang="it-IT" i="1" dirty="0"/>
              <a:t>‘affettività’, ‘FEELING,’ ed ‘emozione’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310896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i="1" dirty="0"/>
              <a:t>Dictionary of </a:t>
            </a:r>
            <a:r>
              <a:rPr lang="it-IT" sz="2000" b="1" i="1" dirty="0" err="1"/>
              <a:t>Philosophy</a:t>
            </a:r>
            <a:r>
              <a:rPr lang="it-IT" sz="2000" b="1" i="1" dirty="0"/>
              <a:t> and </a:t>
            </a:r>
            <a:r>
              <a:rPr lang="it-IT" sz="2000" b="1" i="1" dirty="0" err="1"/>
              <a:t>Psychology</a:t>
            </a:r>
            <a:r>
              <a:rPr lang="it-IT" sz="2000" b="1" dirty="0"/>
              <a:t> </a:t>
            </a:r>
            <a:r>
              <a:rPr lang="it-IT" sz="2000" dirty="0"/>
              <a:t>(1901-1905), </a:t>
            </a:r>
          </a:p>
          <a:p>
            <a:pPr marL="310896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/>
              <a:t>testo a cura di James M. Baldwin (con contributi di William James, </a:t>
            </a:r>
          </a:p>
          <a:p>
            <a:pPr marL="310896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/>
              <a:t>Charles S. </a:t>
            </a:r>
            <a:r>
              <a:rPr lang="it-IT" sz="2000" dirty="0" err="1"/>
              <a:t>Peirce</a:t>
            </a:r>
            <a:r>
              <a:rPr lang="it-IT" sz="2000" dirty="0"/>
              <a:t> e John </a:t>
            </a:r>
            <a:r>
              <a:rPr lang="it-IT" sz="2000" dirty="0" err="1"/>
              <a:t>Dewey</a:t>
            </a:r>
            <a:r>
              <a:rPr lang="it-IT" sz="2000" dirty="0"/>
              <a:t>).</a:t>
            </a:r>
          </a:p>
          <a:p>
            <a:pPr marL="310896" lvl="2" indent="0">
              <a:buNone/>
            </a:pPr>
            <a:endParaRPr lang="it-IT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it-IT" sz="2000" dirty="0"/>
              <a:t> AFFETTIVITÀ (AFFECT, AFFECTION E AFFECTIVE TONE)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it-IT" sz="2000" dirty="0"/>
              <a:t> FEELING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it-IT" sz="2000" dirty="0"/>
              <a:t> EMOZIONE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E4DB892-DA8F-4A4C-9714-980ADA12A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6117" y="2084832"/>
            <a:ext cx="2858992" cy="40233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205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1. Problema della definizione: </a:t>
            </a:r>
            <a:r>
              <a:rPr lang="it-IT" i="1" dirty="0"/>
              <a:t>‘affettività’, ‘FEELING,’ ed ‘emozione’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AFFECT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 err="1"/>
              <a:t>motivo</a:t>
            </a:r>
            <a:r>
              <a:rPr lang="en-US" i="1" dirty="0"/>
              <a:t> </a:t>
            </a:r>
            <a:r>
              <a:rPr lang="en-US" i="1" dirty="0" err="1"/>
              <a:t>affettivo</a:t>
            </a:r>
            <a:r>
              <a:rPr lang="en-US" dirty="0"/>
              <a:t>) </a:t>
            </a:r>
            <a:r>
              <a:rPr lang="it-IT" dirty="0"/>
              <a:t>«</a:t>
            </a:r>
            <a:r>
              <a:rPr lang="en-US" dirty="0"/>
              <a:t>[uno] </a:t>
            </a:r>
            <a:r>
              <a:rPr lang="en-US" dirty="0" err="1"/>
              <a:t>stimolo</a:t>
            </a:r>
            <a:r>
              <a:rPr lang="en-US" dirty="0"/>
              <a:t> o </a:t>
            </a:r>
            <a:r>
              <a:rPr lang="en-US" dirty="0" err="1"/>
              <a:t>motivo</a:t>
            </a:r>
            <a:r>
              <a:rPr lang="en-US" dirty="0"/>
              <a:t> </a:t>
            </a:r>
            <a:r>
              <a:rPr lang="en-US" dirty="0" err="1"/>
              <a:t>all'azione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AFFETTIVO o </a:t>
            </a:r>
            <a:r>
              <a:rPr lang="en-US" dirty="0" err="1"/>
              <a:t>sentito</a:t>
            </a:r>
            <a:r>
              <a:rPr lang="en-US" dirty="0"/>
              <a:t>, non </a:t>
            </a:r>
            <a:r>
              <a:rPr lang="en-US" dirty="0" err="1"/>
              <a:t>presentato</a:t>
            </a:r>
            <a:r>
              <a:rPr lang="en-US" dirty="0"/>
              <a:t> come fine» (Baldwin 1901: 21). 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dirty="0"/>
              <a:t>Baldwin assume che tutti gli stimoli siano «</a:t>
            </a:r>
            <a:r>
              <a:rPr lang="it-IT" dirty="0" err="1"/>
              <a:t>phenomena</a:t>
            </a:r>
            <a:r>
              <a:rPr lang="it-IT" dirty="0"/>
              <a:t> of feeling» (Baldwin 1891: 313) e che proprio in quanto tali possano produrre movimento. La presenza di una idea, per quanto possa non produrre immediatamente movimento, nella coscienza «è essa stessa un feeling e solo nella misura in cui ci affetta ci muove» (Baldwin 1891: 314). </a:t>
            </a:r>
          </a:p>
        </p:txBody>
      </p:sp>
    </p:spTree>
    <p:extLst>
      <p:ext uri="{BB962C8B-B14F-4D97-AF65-F5344CB8AC3E}">
        <p14:creationId xmlns:p14="http://schemas.microsoft.com/office/powerpoint/2010/main" val="181745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1. Problema della definizione: </a:t>
            </a:r>
            <a:r>
              <a:rPr lang="it-IT" i="1" dirty="0"/>
              <a:t>‘affettività’, ‘FEELING,’ ed ‘emozione’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it-IT" sz="2200" dirty="0"/>
              <a:t>Possiamo quindi applicare il termine </a:t>
            </a:r>
            <a:r>
              <a:rPr lang="it-IT" sz="2200" b="1" dirty="0"/>
              <a:t>affetti</a:t>
            </a:r>
            <a:r>
              <a:rPr lang="it-IT" sz="2200" dirty="0"/>
              <a:t> a tutti gli stimoli al movimento involontario. Quando sono affetto, sono mosso attraverso il mio stato interno di sensibilità. E tali affetti figurano, come si vedrà, anche nella coscienza volontaria; […] Gli affetti, quindi, sono gli antecedenti del sentimento dei movimenti involontari; come i </a:t>
            </a:r>
            <a:r>
              <a:rPr lang="it-IT" sz="2200" b="1" dirty="0"/>
              <a:t>motivi</a:t>
            </a:r>
            <a:r>
              <a:rPr lang="it-IT" sz="2200" dirty="0"/>
              <a:t>, compresi gli affetti, sono gli antecedenti interni degli atti di volontà. (Baldwin 1891: 314)</a:t>
            </a:r>
          </a:p>
        </p:txBody>
      </p:sp>
    </p:spTree>
    <p:extLst>
      <p:ext uri="{BB962C8B-B14F-4D97-AF65-F5344CB8AC3E}">
        <p14:creationId xmlns:p14="http://schemas.microsoft.com/office/powerpoint/2010/main" val="1715216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1. Problema della definizione: </a:t>
            </a:r>
            <a:r>
              <a:rPr lang="it-IT" i="1" dirty="0"/>
              <a:t>‘affettività’, ‘FEELING,’ ed ‘emozione’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AFFECTION (</a:t>
            </a:r>
            <a:r>
              <a:rPr lang="it-IT" i="1" dirty="0"/>
              <a:t>sentimentalità</a:t>
            </a:r>
            <a:r>
              <a:rPr lang="it-IT" dirty="0"/>
              <a:t>) identifica «l’ipotetica forma elementare del feeling» (Baldwin 1901: 22). La forma sostantiva ha un’origine più recente rispetto all’aggettivo ‘</a:t>
            </a:r>
            <a:r>
              <a:rPr lang="it-IT" dirty="0" err="1"/>
              <a:t>affective</a:t>
            </a:r>
            <a:r>
              <a:rPr lang="it-IT" dirty="0"/>
              <a:t>’ (</a:t>
            </a:r>
            <a:r>
              <a:rPr lang="it-IT" i="1" dirty="0"/>
              <a:t>affettivo</a:t>
            </a:r>
            <a:r>
              <a:rPr lang="it-IT" dirty="0"/>
              <a:t>), già in uso nella psicologia francese, e sembra riconducibile all’esigenza di evitare l’utilizzo del sostantivo ‘feeling’ ritenuto troppo ambiguo.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una distinzione tra ‘</a:t>
            </a:r>
            <a:r>
              <a:rPr lang="it-IT" dirty="0" err="1"/>
              <a:t>affection</a:t>
            </a:r>
            <a:r>
              <a:rPr lang="it-IT" dirty="0"/>
              <a:t>’ e ‘</a:t>
            </a:r>
            <a:r>
              <a:rPr lang="it-IT" dirty="0" err="1"/>
              <a:t>passion</a:t>
            </a:r>
            <a:r>
              <a:rPr lang="it-IT" dirty="0"/>
              <a:t>’ sulla base della minore propulsione all’</a:t>
            </a:r>
            <a:r>
              <a:rPr lang="it-IT" b="1" dirty="0"/>
              <a:t>azione</a:t>
            </a:r>
            <a:r>
              <a:rPr lang="it-IT" dirty="0"/>
              <a:t> della prima e della costante presenza di un elemento sensibile nella seconda. 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94961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1. Problema della definizione: </a:t>
            </a:r>
            <a:r>
              <a:rPr lang="it-IT" i="1" dirty="0"/>
              <a:t>‘affettività’, ‘FEELING,’ ed ‘emozione’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AFFECTIVE TONE OR FEELING TONE (</a:t>
            </a:r>
            <a:r>
              <a:rPr lang="it-IT" i="1" dirty="0"/>
              <a:t>elemento affettivo, tono sentimentale</a:t>
            </a:r>
            <a:r>
              <a:rPr lang="it-IT" dirty="0"/>
              <a:t>) è un termine introdotto con l’intento di distinguere il tono sentimentale che accompagna la sensazione. </a:t>
            </a:r>
            <a:r>
              <a:rPr lang="en-US" dirty="0" err="1"/>
              <a:t>L’‘affective</a:t>
            </a:r>
            <a:r>
              <a:rPr lang="en-US" dirty="0"/>
              <a:t> tone’ </a:t>
            </a:r>
            <a:r>
              <a:rPr lang="en-US" dirty="0" err="1"/>
              <a:t>è</a:t>
            </a:r>
            <a:r>
              <a:rPr lang="en-US" dirty="0"/>
              <a:t> «</a:t>
            </a:r>
            <a:r>
              <a:rPr lang="en-US" dirty="0" err="1"/>
              <a:t>l'ingrediente</a:t>
            </a:r>
            <a:r>
              <a:rPr lang="en-US" dirty="0"/>
              <a:t> del feeling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aggancia</a:t>
            </a:r>
            <a:r>
              <a:rPr lang="en-US" dirty="0"/>
              <a:t> a uno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mentale</a:t>
            </a:r>
            <a:r>
              <a:rPr lang="en-US" dirty="0"/>
              <a:t> di </a:t>
            </a:r>
            <a:r>
              <a:rPr lang="en-US" dirty="0" err="1"/>
              <a:t>qualsiasi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» (Baldwin 1901: 23). </a:t>
            </a:r>
            <a:r>
              <a:rPr lang="it-IT" dirty="0"/>
              <a:t>Anche James </a:t>
            </a:r>
            <a:r>
              <a:rPr lang="it-IT" dirty="0" err="1"/>
              <a:t>Ward</a:t>
            </a:r>
            <a:r>
              <a:rPr lang="it-IT" dirty="0"/>
              <a:t> nella voce ‘Psicologia’ dell’</a:t>
            </a:r>
            <a:r>
              <a:rPr lang="it-IT" i="1" dirty="0"/>
              <a:t>Enciclopedia Britannica</a:t>
            </a:r>
            <a:r>
              <a:rPr lang="it-IT" dirty="0"/>
              <a:t>, ne parla nei termini di una «vaga sensazione organica» (Baldwin 1901: 23) che accompagna una specifica sensazione. </a:t>
            </a:r>
          </a:p>
        </p:txBody>
      </p:sp>
    </p:spTree>
    <p:extLst>
      <p:ext uri="{BB962C8B-B14F-4D97-AF65-F5344CB8AC3E}">
        <p14:creationId xmlns:p14="http://schemas.microsoft.com/office/powerpoint/2010/main" val="3799074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FE5E8-7402-EB46-A1BD-E004DA819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dirty="0"/>
              <a:t>1. Problema della definizione: </a:t>
            </a:r>
            <a:r>
              <a:rPr lang="it-IT" i="1" dirty="0"/>
              <a:t>‘affettività’, ‘FEELING,’ ed ‘emozione’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4EC1D-6770-C34F-B8CF-C0C5FEF5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FEELING </a:t>
            </a:r>
            <a:r>
              <a:rPr lang="en-US" dirty="0"/>
              <a:t>«La </a:t>
            </a:r>
            <a:r>
              <a:rPr lang="en-US" dirty="0" err="1"/>
              <a:t>coscienza</a:t>
            </a:r>
            <a:r>
              <a:rPr lang="en-US" dirty="0"/>
              <a:t> come </a:t>
            </a:r>
            <a:r>
              <a:rPr lang="en-US" dirty="0" err="1"/>
              <a:t>esperienza</a:t>
            </a:r>
            <a:r>
              <a:rPr lang="en-US" dirty="0"/>
              <a:t> di </a:t>
            </a:r>
            <a:r>
              <a:rPr lang="en-US" dirty="0" err="1"/>
              <a:t>modifiche</a:t>
            </a:r>
            <a:r>
              <a:rPr lang="en-US" dirty="0"/>
              <a:t> </a:t>
            </a:r>
            <a:r>
              <a:rPr lang="en-US" dirty="0" err="1"/>
              <a:t>astratte</a:t>
            </a:r>
            <a:r>
              <a:rPr lang="en-US" dirty="0"/>
              <a:t> da (I) la </a:t>
            </a:r>
            <a:r>
              <a:rPr lang="en-US" dirty="0" err="1"/>
              <a:t>determinazione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oggetti</a:t>
            </a:r>
            <a:r>
              <a:rPr lang="en-US" dirty="0"/>
              <a:t> e (2) la </a:t>
            </a:r>
            <a:r>
              <a:rPr lang="en-US" dirty="0" err="1"/>
              <a:t>determinazione</a:t>
            </a:r>
            <a:r>
              <a:rPr lang="en-US" dirty="0"/>
              <a:t> </a:t>
            </a:r>
            <a:r>
              <a:rPr lang="en-US" dirty="0" err="1"/>
              <a:t>dell'azione</a:t>
            </a:r>
            <a:r>
              <a:rPr lang="en-US" dirty="0"/>
              <a:t>» (Baldwin 1901: 377). </a:t>
            </a:r>
            <a:endParaRPr lang="it-IT" dirty="0"/>
          </a:p>
          <a:p>
            <a:pPr lvl="2">
              <a:buFont typeface="Wingdings" pitchFamily="2" charset="2"/>
              <a:buChar char="Ø"/>
            </a:pPr>
            <a:r>
              <a:rPr lang="it-IT" sz="1600" dirty="0"/>
              <a:t> Definizione ampia in linea con la tendenza generale a estendere il senso di ‘feeling’ includendo anche quello di ‘</a:t>
            </a:r>
            <a:r>
              <a:rPr lang="it-IT" sz="1600" dirty="0" err="1"/>
              <a:t>affection</a:t>
            </a:r>
            <a:r>
              <a:rPr lang="it-IT" sz="1600" dirty="0"/>
              <a:t>’. </a:t>
            </a:r>
          </a:p>
          <a:p>
            <a:pPr lvl="2">
              <a:buFont typeface="Wingdings" pitchFamily="2" charset="2"/>
              <a:buChar char="Ø"/>
            </a:pPr>
            <a:r>
              <a:rPr lang="it-IT" sz="1600" dirty="0"/>
              <a:t> l’utilizzo prevalente dell’aggettivo ‘</a:t>
            </a:r>
            <a:r>
              <a:rPr lang="it-IT" sz="1600" dirty="0" err="1"/>
              <a:t>affective</a:t>
            </a:r>
            <a:r>
              <a:rPr lang="it-IT" sz="1600" dirty="0"/>
              <a:t>’ al posto del sostantivo ‘</a:t>
            </a:r>
            <a:r>
              <a:rPr lang="it-IT" sz="1600" dirty="0" err="1"/>
              <a:t>affection</a:t>
            </a:r>
            <a:r>
              <a:rPr lang="it-IT" sz="1600" dirty="0"/>
              <a:t>’ confermerebbe l’idea che «il feeling è un'astrazione da uno stato mentale concreto» (Baldwin 1901: 377); </a:t>
            </a:r>
          </a:p>
          <a:p>
            <a:pPr lvl="2">
              <a:buFont typeface="Wingdings" pitchFamily="2" charset="2"/>
              <a:buChar char="Ø"/>
            </a:pPr>
            <a:r>
              <a:rPr lang="it-IT" sz="1600" dirty="0"/>
              <a:t> il sostantivo ‘</a:t>
            </a:r>
            <a:r>
              <a:rPr lang="it-IT" sz="1600" dirty="0" err="1"/>
              <a:t>affection</a:t>
            </a:r>
            <a:r>
              <a:rPr lang="it-IT" sz="1600" dirty="0"/>
              <a:t>’ si utilizza per ‘feeling’ in quanto «elemento ipotetico della vita mentale» (Baldwin 1901: 377). </a:t>
            </a:r>
          </a:p>
          <a:p>
            <a:r>
              <a:rPr lang="it-IT" dirty="0"/>
              <a:t>Nell’accezione estetica ‘feeling’ è l’eccitazione sentimentale che deriva dalla contemplazione di un oggetto bello o impressionante.</a:t>
            </a:r>
          </a:p>
        </p:txBody>
      </p:sp>
    </p:spTree>
    <p:extLst>
      <p:ext uri="{BB962C8B-B14F-4D97-AF65-F5344CB8AC3E}">
        <p14:creationId xmlns:p14="http://schemas.microsoft.com/office/powerpoint/2010/main" val="3824516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{26681D6D-560A-C445-888D-6FAEB55F072A}tf10001061</Template>
  <TotalTime>1603</TotalTime>
  <Words>1303</Words>
  <Application>Microsoft Office PowerPoint</Application>
  <PresentationFormat>Widescreen</PresentationFormat>
  <Paragraphs>75</Paragraphs>
  <Slides>14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Calibri</vt:lpstr>
      <vt:lpstr>Tw Cen MT</vt:lpstr>
      <vt:lpstr>Tw Cen MT Condensed</vt:lpstr>
      <vt:lpstr>Wingdings</vt:lpstr>
      <vt:lpstr>Wingdings 3</vt:lpstr>
      <vt:lpstr>Integrale</vt:lpstr>
      <vt:lpstr>AFFETTIVITà ed EMOZIONI  </vt:lpstr>
      <vt:lpstr>Affettività ed emozioni</vt:lpstr>
      <vt:lpstr>1. Problema della definizione: ‘affettività’, ‘FEELING,’ ed ‘emozione’</vt:lpstr>
      <vt:lpstr>1. Problema della definizione: ‘affettività’, ‘FEELING,’ ed ‘emozione’</vt:lpstr>
      <vt:lpstr>1. Problema della definizione: ‘affettività’, ‘FEELING,’ ed ‘emozione’</vt:lpstr>
      <vt:lpstr>1. Problema della definizione: ‘affettività’, ‘FEELING,’ ed ‘emozione’</vt:lpstr>
      <vt:lpstr>1. Problema della definizione: ‘affettività’, ‘FEELING,’ ed ‘emozione’</vt:lpstr>
      <vt:lpstr>1. Problema della definizione: ‘affettività’, ‘FEELING,’ ed ‘emozione’</vt:lpstr>
      <vt:lpstr>1. Problema della definizione: ‘affettività’, ‘FEELING,’ ed ‘emozione’</vt:lpstr>
      <vt:lpstr>1. Problema della definizione: ‘affettività’, ‘FEELING,’ ed ‘emozione’</vt:lpstr>
      <vt:lpstr>1. Problema della definizione: ‘affettività’, ‘FEELING,’ ed ‘emozione’</vt:lpstr>
      <vt:lpstr>2. La teoria jamesiana delle emozioni</vt:lpstr>
      <vt:lpstr>2. La teoria jamesiana delle emozioni</vt:lpstr>
      <vt:lpstr>2. La teoria jamesiana delle emozioni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EMOZIONI  Scuola di Acuto 2021 Guido Baggio (università roma tre)</dc:title>
  <dc:creator>Michela Bella</dc:creator>
  <cp:lastModifiedBy>Antonio Cosentino</cp:lastModifiedBy>
  <cp:revision>49</cp:revision>
  <dcterms:created xsi:type="dcterms:W3CDTF">2021-07-18T14:04:14Z</dcterms:created>
  <dcterms:modified xsi:type="dcterms:W3CDTF">2021-07-22T07:49:23Z</dcterms:modified>
</cp:coreProperties>
</file>