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99" r:id="rId3"/>
    <p:sldId id="285" r:id="rId4"/>
    <p:sldId id="302" r:id="rId5"/>
    <p:sldId id="301" r:id="rId6"/>
    <p:sldId id="298" r:id="rId7"/>
    <p:sldId id="286" r:id="rId8"/>
    <p:sldId id="287" r:id="rId9"/>
    <p:sldId id="288" r:id="rId10"/>
    <p:sldId id="289" r:id="rId11"/>
    <p:sldId id="290" r:id="rId12"/>
    <p:sldId id="300" r:id="rId13"/>
    <p:sldId id="291" r:id="rId14"/>
    <p:sldId id="292" r:id="rId15"/>
    <p:sldId id="293" r:id="rId16"/>
    <p:sldId id="294" r:id="rId17"/>
    <p:sldId id="295" r:id="rId18"/>
    <p:sldId id="296" r:id="rId19"/>
    <p:sldId id="297" r:id="rId20"/>
    <p:sldId id="28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324" autoAdjust="0"/>
  </p:normalViewPr>
  <p:slideViewPr>
    <p:cSldViewPr snapToGrid="0">
      <p:cViewPr varScale="1">
        <p:scale>
          <a:sx n="58" d="100"/>
          <a:sy n="58" d="100"/>
        </p:scale>
        <p:origin x="1296"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FA5E14-D9C7-4154-B3B5-36F0777011AB}" type="datetimeFigureOut">
              <a:rPr lang="en-US" smtClean="0"/>
              <a:t>7/18/2021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F0692E-6F01-484B-8317-443961FA450D}" type="slidenum">
              <a:rPr lang="en-US" smtClean="0"/>
              <a:t>‹N›</a:t>
            </a:fld>
            <a:endParaRPr lang="en-US"/>
          </a:p>
        </p:txBody>
      </p:sp>
    </p:spTree>
    <p:extLst>
      <p:ext uri="{BB962C8B-B14F-4D97-AF65-F5344CB8AC3E}">
        <p14:creationId xmlns:p14="http://schemas.microsoft.com/office/powerpoint/2010/main" val="1857058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F0692E-6F01-484B-8317-443961FA450D}" type="slidenum">
              <a:rPr lang="en-US" smtClean="0"/>
              <a:t>5</a:t>
            </a:fld>
            <a:endParaRPr lang="en-US"/>
          </a:p>
        </p:txBody>
      </p:sp>
    </p:spTree>
    <p:extLst>
      <p:ext uri="{BB962C8B-B14F-4D97-AF65-F5344CB8AC3E}">
        <p14:creationId xmlns:p14="http://schemas.microsoft.com/office/powerpoint/2010/main" val="2128458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606392"/>
            <a:ext cx="7766936" cy="2030929"/>
          </a:xfrm>
        </p:spPr>
        <p:txBody>
          <a:bodyPr/>
          <a:lstStyle/>
          <a:p>
            <a:pPr algn="ctr"/>
            <a:r>
              <a:rPr lang="en-CA" b="1" dirty="0"/>
              <a:t>SOLICITING SELVES:</a:t>
            </a:r>
            <a:br>
              <a:rPr lang="en-CA" b="1" dirty="0"/>
            </a:br>
            <a:r>
              <a:rPr lang="en-CA" sz="3200" b="1" dirty="0"/>
              <a:t>HOW CAN P4C BEST CAPTURE SELVES? </a:t>
            </a:r>
          </a:p>
        </p:txBody>
      </p:sp>
      <p:sp>
        <p:nvSpPr>
          <p:cNvPr id="3" name="Subtitle 2"/>
          <p:cNvSpPr>
            <a:spLocks noGrp="1"/>
          </p:cNvSpPr>
          <p:nvPr>
            <p:ph type="subTitle" idx="1"/>
          </p:nvPr>
        </p:nvSpPr>
        <p:spPr>
          <a:xfrm>
            <a:off x="1507067" y="2993457"/>
            <a:ext cx="7766936" cy="2983830"/>
          </a:xfrm>
        </p:spPr>
        <p:txBody>
          <a:bodyPr>
            <a:normAutofit fontScale="62500" lnSpcReduction="20000"/>
          </a:bodyPr>
          <a:lstStyle/>
          <a:p>
            <a:pPr marL="0" indent="0" algn="ctr">
              <a:buNone/>
            </a:pPr>
            <a:r>
              <a:rPr lang="en-CA" sz="3200" dirty="0"/>
              <a:t>Presented by</a:t>
            </a:r>
          </a:p>
          <a:p>
            <a:pPr algn="ctr"/>
            <a:r>
              <a:rPr lang="en-CA" sz="4000" dirty="0"/>
              <a:t> Dr. Susan T. Gardner</a:t>
            </a:r>
          </a:p>
          <a:p>
            <a:pPr marL="0" indent="0" algn="ctr">
              <a:buNone/>
            </a:pPr>
            <a:r>
              <a:rPr lang="en-CA" sz="3200" dirty="0"/>
              <a:t>Professor of Philosophy, Capilano University, Vancouver, Canada.</a:t>
            </a:r>
          </a:p>
          <a:p>
            <a:pPr marL="0" indent="0" algn="ctr">
              <a:buNone/>
            </a:pPr>
            <a:r>
              <a:rPr lang="en-CA" sz="3200" dirty="0"/>
              <a:t> </a:t>
            </a:r>
          </a:p>
          <a:p>
            <a:pPr marL="0" indent="0" algn="ctr">
              <a:buNone/>
            </a:pPr>
            <a:r>
              <a:rPr lang="en-CA" sz="3200" dirty="0"/>
              <a:t>Director of VIP4C.</a:t>
            </a:r>
          </a:p>
          <a:p>
            <a:pPr algn="ctr"/>
            <a:r>
              <a:rPr lang="en-CA" sz="3200" dirty="0"/>
              <a:t>Director of The Thinking Playground</a:t>
            </a:r>
          </a:p>
          <a:p>
            <a:pPr algn="ctr"/>
            <a:r>
              <a:rPr lang="en-CA" sz="3200" dirty="0"/>
              <a:t>Vice President—ICPIC </a:t>
            </a:r>
          </a:p>
          <a:p>
            <a:pPr algn="ct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CA" sz="2400" dirty="0"/>
          </a:p>
        </p:txBody>
      </p:sp>
    </p:spTree>
    <p:extLst>
      <p:ext uri="{BB962C8B-B14F-4D97-AF65-F5344CB8AC3E}">
        <p14:creationId xmlns:p14="http://schemas.microsoft.com/office/powerpoint/2010/main" val="359395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8B9F7-1BC1-4754-9CD6-63BB6E2E5107}"/>
              </a:ext>
            </a:extLst>
          </p:cNvPr>
          <p:cNvSpPr>
            <a:spLocks noGrp="1"/>
          </p:cNvSpPr>
          <p:nvPr>
            <p:ph type="title"/>
          </p:nvPr>
        </p:nvSpPr>
        <p:spPr>
          <a:xfrm>
            <a:off x="677334" y="609600"/>
            <a:ext cx="8596668" cy="699436"/>
          </a:xfrm>
        </p:spPr>
        <p:txBody>
          <a:bodyPr>
            <a:normAutofit fontScale="90000"/>
          </a:bodyPr>
          <a:lstStyle/>
          <a:p>
            <a:pPr algn="ctr"/>
            <a:r>
              <a:rPr lang="en-CA" sz="3100" dirty="0">
                <a:effectLst/>
                <a:ea typeface="Calibri" panose="020F0502020204030204" pitchFamily="34" charset="0"/>
                <a:cs typeface="Times New Roman" panose="02020603050405020304" pitchFamily="18" charset="0"/>
              </a:rPr>
              <a:t>(b) A “trapeze” question.</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791A0D0-3C16-4255-8104-E13D12E1D7D2}"/>
              </a:ext>
            </a:extLst>
          </p:cNvPr>
          <p:cNvSpPr>
            <a:spLocks noGrp="1"/>
          </p:cNvSpPr>
          <p:nvPr>
            <p:ph idx="1"/>
          </p:nvPr>
        </p:nvSpPr>
        <p:spPr>
          <a:xfrm>
            <a:off x="677334" y="1309036"/>
            <a:ext cx="8596668" cy="4732327"/>
          </a:xfrm>
        </p:spPr>
        <p:txBody>
          <a:bodyPr>
            <a:normAutofit/>
          </a:bodyPr>
          <a:lstStyle/>
          <a:p>
            <a:r>
              <a:rPr lang="en-CA" sz="1800" dirty="0">
                <a:effectLst/>
                <a:ea typeface="Calibri" panose="020F0502020204030204" pitchFamily="34" charset="0"/>
              </a:rPr>
              <a:t>Gadamer (2004) </a:t>
            </a:r>
            <a:r>
              <a:rPr lang="en-CA" dirty="0">
                <a:ea typeface="Calibri" panose="020F0502020204030204" pitchFamily="34" charset="0"/>
              </a:rPr>
              <a:t>notes that the </a:t>
            </a:r>
            <a:r>
              <a:rPr lang="en-CA" sz="1800" dirty="0">
                <a:effectLst/>
                <a:ea typeface="Calibri" panose="020F0502020204030204" pitchFamily="34" charset="0"/>
              </a:rPr>
              <a:t>questionability of </a:t>
            </a:r>
            <a:r>
              <a:rPr lang="en-CA" dirty="0">
                <a:ea typeface="Calibri" panose="020F0502020204030204" pitchFamily="34" charset="0"/>
              </a:rPr>
              <a:t>a question is a function of whether it can clearly elicit reasonable support for </a:t>
            </a:r>
            <a:r>
              <a:rPr lang="en-CA" b="1" dirty="0">
                <a:ea typeface="Calibri" panose="020F0502020204030204" pitchFamily="34" charset="0"/>
              </a:rPr>
              <a:t>both </a:t>
            </a:r>
            <a:r>
              <a:rPr lang="en-CA" dirty="0">
                <a:ea typeface="Calibri" panose="020F0502020204030204" pitchFamily="34" charset="0"/>
              </a:rPr>
              <a:t>sides of an issue. </a:t>
            </a:r>
            <a:endParaRPr lang="en-CA" sz="1800" dirty="0">
              <a:effectLst/>
              <a:ea typeface="Calibri" panose="020F0502020204030204" pitchFamily="34" charset="0"/>
            </a:endParaRPr>
          </a:p>
          <a:p>
            <a:r>
              <a:rPr lang="en-CA" sz="1800" dirty="0">
                <a:effectLst/>
                <a:ea typeface="Calibri" panose="020F0502020204030204" pitchFamily="34" charset="0"/>
              </a:rPr>
              <a:t>Peter Worley, of The Philosophy Foundation in the UK, argues for a conceptually open </a:t>
            </a:r>
            <a:r>
              <a:rPr lang="en-CA" dirty="0">
                <a:ea typeface="Calibri" panose="020F0502020204030204" pitchFamily="34" charset="0"/>
              </a:rPr>
              <a:t>but grammatically closed question, </a:t>
            </a:r>
            <a:r>
              <a:rPr lang="en-CA" sz="1800" dirty="0">
                <a:effectLst/>
                <a:ea typeface="Calibri" panose="020F0502020204030204" pitchFamily="34" charset="0"/>
              </a:rPr>
              <a:t>i.e., one to which one could imagine participants answering either “yes” or “no” (versus open question like: “What is friendship?”).</a:t>
            </a:r>
          </a:p>
          <a:p>
            <a:r>
              <a:rPr lang="en-CA" sz="1800" dirty="0">
                <a:effectLst/>
                <a:ea typeface="Calibri" panose="020F0502020204030204" pitchFamily="34" charset="0"/>
              </a:rPr>
              <a:t>These are questions on which one must take stand on one side of the trapeze</a:t>
            </a:r>
            <a:r>
              <a:rPr lang="en-CA" dirty="0">
                <a:ea typeface="Calibri" panose="020F0502020204030204" pitchFamily="34" charset="0"/>
              </a:rPr>
              <a:t>, e.g., </a:t>
            </a:r>
            <a:r>
              <a:rPr lang="en-CA" sz="1800" dirty="0">
                <a:effectLst/>
                <a:ea typeface="Calibri" panose="020F0502020204030204" pitchFamily="34" charset="0"/>
              </a:rPr>
              <a:t>the infamous trolley car dilemmas: would you push a person onto the track if such an action would stop a runaway trolley that was about to dismember five others? Since you must answer yes or no, you have to</a:t>
            </a:r>
            <a:r>
              <a:rPr lang="en-CA" dirty="0">
                <a:ea typeface="Calibri" panose="020F0502020204030204" pitchFamily="34" charset="0"/>
              </a:rPr>
              <a:t> </a:t>
            </a:r>
            <a:r>
              <a:rPr lang="en-CA" sz="1800" dirty="0">
                <a:effectLst/>
                <a:ea typeface="Calibri" panose="020F0502020204030204" pitchFamily="34" charset="0"/>
              </a:rPr>
              <a:t>commit your</a:t>
            </a:r>
            <a:r>
              <a:rPr lang="en-CA" sz="1800" b="1" dirty="0">
                <a:effectLst/>
                <a:ea typeface="Calibri" panose="020F0502020204030204" pitchFamily="34" charset="0"/>
              </a:rPr>
              <a:t>self</a:t>
            </a:r>
            <a:r>
              <a:rPr lang="en-CA" b="1" dirty="0">
                <a:ea typeface="Calibri" panose="020F0502020204030204" pitchFamily="34" charset="0"/>
              </a:rPr>
              <a:t>.</a:t>
            </a:r>
            <a:r>
              <a:rPr lang="en-CA" sz="1800" dirty="0">
                <a:effectLst/>
                <a:ea typeface="Calibri" panose="020F0502020204030204" pitchFamily="34" charset="0"/>
              </a:rPr>
              <a:t> </a:t>
            </a:r>
          </a:p>
          <a:p>
            <a:r>
              <a:rPr lang="en-CA" sz="1800" dirty="0">
                <a:effectLst/>
                <a:ea typeface="Calibri" panose="020F0502020204030204" pitchFamily="34" charset="0"/>
              </a:rPr>
              <a:t>It is of note that, in his book </a:t>
            </a:r>
            <a:r>
              <a:rPr lang="en-CA" sz="1800" i="1" dirty="0">
                <a:effectLst/>
                <a:ea typeface="Calibri" panose="020F0502020204030204" pitchFamily="34" charset="0"/>
              </a:rPr>
              <a:t>Moral Tribes </a:t>
            </a:r>
            <a:r>
              <a:rPr lang="en-CA" sz="1800" dirty="0">
                <a:effectLst/>
                <a:ea typeface="Calibri" panose="020F0502020204030204" pitchFamily="34" charset="0"/>
              </a:rPr>
              <a:t>(2013), Joshua Greene outlines in detail that various MRI’s done of people presented with this and similar scenarios clearly showed a self in conflict with itself, i.e., the self is present. </a:t>
            </a:r>
          </a:p>
          <a:p>
            <a:r>
              <a:rPr lang="en-CA" dirty="0">
                <a:ea typeface="Calibri" panose="020F0502020204030204" pitchFamily="34" charset="0"/>
              </a:rPr>
              <a:t>The phenomenological “feel” of a good question is that of a trapeze. </a:t>
            </a:r>
            <a:r>
              <a:rPr lang="en-CA" sz="1800" dirty="0">
                <a:effectLst/>
                <a:ea typeface="Calibri" panose="020F0502020204030204" pitchFamily="34" charset="0"/>
              </a:rPr>
              <a:t> </a:t>
            </a:r>
            <a:endParaRPr lang="en-US" dirty="0"/>
          </a:p>
        </p:txBody>
      </p:sp>
    </p:spTree>
    <p:extLst>
      <p:ext uri="{BB962C8B-B14F-4D97-AF65-F5344CB8AC3E}">
        <p14:creationId xmlns:p14="http://schemas.microsoft.com/office/powerpoint/2010/main" val="2470501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7B8E1-F3A5-463E-92A8-8207218BA3B3}"/>
              </a:ext>
            </a:extLst>
          </p:cNvPr>
          <p:cNvSpPr>
            <a:spLocks noGrp="1"/>
          </p:cNvSpPr>
          <p:nvPr>
            <p:ph type="title"/>
          </p:nvPr>
        </p:nvSpPr>
        <p:spPr>
          <a:xfrm>
            <a:off x="677334" y="609600"/>
            <a:ext cx="8596668" cy="757187"/>
          </a:xfrm>
        </p:spPr>
        <p:txBody>
          <a:bodyPr>
            <a:normAutofit fontScale="90000"/>
          </a:bodyPr>
          <a:lstStyle/>
          <a:p>
            <a:pPr algn="ctr"/>
            <a:r>
              <a:rPr lang="en-CA" sz="3100" dirty="0">
                <a:effectLst/>
                <a:ea typeface="Calibri" panose="020F0502020204030204" pitchFamily="34" charset="0"/>
                <a:cs typeface="Times New Roman" panose="02020603050405020304" pitchFamily="18" charset="0"/>
              </a:rPr>
              <a:t>(c) A question about which participants care.</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901BDD1-5BF4-494D-90B0-E3F48334EC47}"/>
              </a:ext>
            </a:extLst>
          </p:cNvPr>
          <p:cNvSpPr>
            <a:spLocks noGrp="1"/>
          </p:cNvSpPr>
          <p:nvPr>
            <p:ph idx="1"/>
          </p:nvPr>
        </p:nvSpPr>
        <p:spPr>
          <a:xfrm>
            <a:off x="677334" y="1366787"/>
            <a:ext cx="8596668" cy="5111015"/>
          </a:xfrm>
        </p:spPr>
        <p:txBody>
          <a:bodyPr>
            <a:normAutofit fontScale="92500" lnSpcReduction="10000"/>
          </a:bodyPr>
          <a:lstStyle/>
          <a:p>
            <a:r>
              <a:rPr lang="en-CA" sz="1900" dirty="0">
                <a:ea typeface="Times New Roman" panose="02020603050405020304" pitchFamily="18" charset="0"/>
              </a:rPr>
              <a:t>In order for selves to come to the table, they must have something at stake. They must perceive that the answer to the question under discussion will make a difference in their lives. </a:t>
            </a:r>
          </a:p>
          <a:p>
            <a:r>
              <a:rPr lang="en-CA" sz="1900" dirty="0">
                <a:ea typeface="Times New Roman" panose="02020603050405020304" pitchFamily="18" charset="0"/>
              </a:rPr>
              <a:t>Charles Sanders</a:t>
            </a:r>
            <a:r>
              <a:rPr lang="en-CA" sz="1900" spc="5" dirty="0">
                <a:ea typeface="Times New Roman" panose="02020603050405020304" pitchFamily="18" charset="0"/>
              </a:rPr>
              <a:t> </a:t>
            </a:r>
            <a:r>
              <a:rPr lang="en-CA" sz="1900" dirty="0">
                <a:effectLst/>
                <a:ea typeface="Times New Roman" panose="02020603050405020304" pitchFamily="18" charset="0"/>
              </a:rPr>
              <a:t>Peirce notes that thinking requires a</a:t>
            </a:r>
            <a:r>
              <a:rPr lang="en-CA" sz="1900" spc="130" dirty="0">
                <a:effectLst/>
                <a:ea typeface="Times New Roman" panose="02020603050405020304" pitchFamily="18" charset="0"/>
              </a:rPr>
              <a:t> </a:t>
            </a:r>
            <a:r>
              <a:rPr lang="en-CA" sz="1900" dirty="0">
                <a:effectLst/>
                <a:ea typeface="Times New Roman" panose="02020603050405020304" pitchFamily="18" charset="0"/>
              </a:rPr>
              <a:t>genu</a:t>
            </a:r>
            <a:r>
              <a:rPr lang="en-CA" sz="1900" spc="-5" dirty="0">
                <a:effectLst/>
                <a:ea typeface="Times New Roman" panose="02020603050405020304" pitchFamily="18" charset="0"/>
              </a:rPr>
              <a:t>in</a:t>
            </a:r>
            <a:r>
              <a:rPr lang="en-CA" sz="1900" dirty="0">
                <a:effectLst/>
                <a:ea typeface="Times New Roman" panose="02020603050405020304" pitchFamily="18" charset="0"/>
              </a:rPr>
              <a:t>e</a:t>
            </a:r>
            <a:r>
              <a:rPr lang="en-CA" sz="1900" spc="130" dirty="0">
                <a:effectLst/>
                <a:ea typeface="Times New Roman" panose="02020603050405020304" pitchFamily="18" charset="0"/>
              </a:rPr>
              <a:t> </a:t>
            </a:r>
            <a:r>
              <a:rPr lang="en-CA" sz="1900" dirty="0">
                <a:effectLst/>
                <a:ea typeface="Times New Roman" panose="02020603050405020304" pitchFamily="18" charset="0"/>
              </a:rPr>
              <a:t>sen</a:t>
            </a:r>
            <a:r>
              <a:rPr lang="en-CA" sz="1900" spc="-5" dirty="0">
                <a:effectLst/>
                <a:ea typeface="Times New Roman" panose="02020603050405020304" pitchFamily="18" charset="0"/>
              </a:rPr>
              <a:t>s</a:t>
            </a:r>
            <a:r>
              <a:rPr lang="en-CA" sz="1900" dirty="0">
                <a:effectLst/>
                <a:ea typeface="Times New Roman" panose="02020603050405020304" pitchFamily="18" charset="0"/>
              </a:rPr>
              <a:t>e</a:t>
            </a:r>
            <a:r>
              <a:rPr lang="en-CA" sz="1900" spc="130" dirty="0">
                <a:effectLst/>
                <a:ea typeface="Times New Roman" panose="02020603050405020304" pitchFamily="18" charset="0"/>
              </a:rPr>
              <a:t> </a:t>
            </a:r>
            <a:r>
              <a:rPr lang="en-CA" sz="1900" dirty="0">
                <a:effectLst/>
                <a:ea typeface="Times New Roman" panose="02020603050405020304" pitchFamily="18" charset="0"/>
              </a:rPr>
              <a:t>of</a:t>
            </a:r>
            <a:r>
              <a:rPr lang="en-CA" sz="1900" spc="120" dirty="0">
                <a:effectLst/>
                <a:ea typeface="Times New Roman" panose="02020603050405020304" pitchFamily="18" charset="0"/>
              </a:rPr>
              <a:t> </a:t>
            </a:r>
            <a:r>
              <a:rPr lang="en-CA" sz="1900" i="1" dirty="0">
                <a:effectLst/>
                <a:ea typeface="Times New Roman" panose="02020603050405020304" pitchFamily="18" charset="0"/>
              </a:rPr>
              <a:t>d</a:t>
            </a:r>
            <a:r>
              <a:rPr lang="en-CA" sz="1900" i="1" spc="-5" dirty="0">
                <a:effectLst/>
                <a:ea typeface="Times New Roman" panose="02020603050405020304" pitchFamily="18" charset="0"/>
              </a:rPr>
              <a:t>o</a:t>
            </a:r>
            <a:r>
              <a:rPr lang="en-CA" sz="1900" i="1" dirty="0">
                <a:effectLst/>
                <a:ea typeface="Times New Roman" panose="02020603050405020304" pitchFamily="18" charset="0"/>
              </a:rPr>
              <a:t>ubt</a:t>
            </a:r>
            <a:r>
              <a:rPr lang="en-CA" sz="1900" i="1" spc="125" dirty="0">
                <a:effectLst/>
                <a:ea typeface="Times New Roman" panose="02020603050405020304" pitchFamily="18" charset="0"/>
              </a:rPr>
              <a:t> </a:t>
            </a:r>
            <a:r>
              <a:rPr lang="en-CA" sz="1900" i="1" spc="-5" dirty="0">
                <a:effectLst/>
                <a:ea typeface="Times New Roman" panose="02020603050405020304" pitchFamily="18" charset="0"/>
              </a:rPr>
              <a:t>a</a:t>
            </a:r>
            <a:r>
              <a:rPr lang="en-CA" sz="1900" i="1" spc="5" dirty="0">
                <a:effectLst/>
                <a:ea typeface="Times New Roman" panose="02020603050405020304" pitchFamily="18" charset="0"/>
              </a:rPr>
              <a:t>b</a:t>
            </a:r>
            <a:r>
              <a:rPr lang="en-CA" sz="1900" i="1" spc="-5" dirty="0">
                <a:effectLst/>
                <a:ea typeface="Times New Roman" panose="02020603050405020304" pitchFamily="18" charset="0"/>
              </a:rPr>
              <a:t>o</a:t>
            </a:r>
            <a:r>
              <a:rPr lang="en-CA" sz="1900" i="1" spc="5" dirty="0">
                <a:effectLst/>
                <a:ea typeface="Times New Roman" panose="02020603050405020304" pitchFamily="18" charset="0"/>
              </a:rPr>
              <a:t>u</a:t>
            </a:r>
            <a:r>
              <a:rPr lang="en-CA" sz="1900" i="1" dirty="0">
                <a:effectLst/>
                <a:ea typeface="Times New Roman" panose="02020603050405020304" pitchFamily="18" charset="0"/>
              </a:rPr>
              <a:t>t</a:t>
            </a:r>
            <a:r>
              <a:rPr lang="en-CA" sz="1900" i="1" spc="125" dirty="0">
                <a:effectLst/>
                <a:ea typeface="Times New Roman" panose="02020603050405020304" pitchFamily="18" charset="0"/>
              </a:rPr>
              <a:t> </a:t>
            </a:r>
            <a:r>
              <a:rPr lang="en-CA" sz="1900" i="1" dirty="0">
                <a:effectLst/>
                <a:ea typeface="Times New Roman" panose="02020603050405020304" pitchFamily="18" charset="0"/>
              </a:rPr>
              <a:t>o</a:t>
            </a:r>
            <a:r>
              <a:rPr lang="en-CA" sz="1900" i="1" spc="-5" dirty="0">
                <a:effectLst/>
                <a:ea typeface="Times New Roman" panose="02020603050405020304" pitchFamily="18" charset="0"/>
              </a:rPr>
              <a:t>ne</a:t>
            </a:r>
            <a:r>
              <a:rPr lang="en-CA" sz="1900" i="1" spc="-140" dirty="0">
                <a:effectLst/>
                <a:ea typeface="Times New Roman" panose="02020603050405020304" pitchFamily="18" charset="0"/>
              </a:rPr>
              <a:t>’</a:t>
            </a:r>
            <a:r>
              <a:rPr lang="en-CA" sz="1900" i="1" dirty="0">
                <a:effectLst/>
                <a:ea typeface="Times New Roman" panose="02020603050405020304" pitchFamily="18" charset="0"/>
              </a:rPr>
              <a:t>s</a:t>
            </a:r>
            <a:r>
              <a:rPr lang="en-CA" sz="1900" i="1" spc="130" dirty="0">
                <a:effectLst/>
                <a:ea typeface="Times New Roman" panose="02020603050405020304" pitchFamily="18" charset="0"/>
              </a:rPr>
              <a:t> </a:t>
            </a:r>
            <a:r>
              <a:rPr lang="en-CA" sz="1900" b="1" i="1" dirty="0">
                <a:effectLst/>
                <a:ea typeface="Times New Roman" panose="02020603050405020304" pitchFamily="18" charset="0"/>
              </a:rPr>
              <a:t>own</a:t>
            </a:r>
            <a:r>
              <a:rPr lang="en-CA" sz="1900" i="1" spc="125" dirty="0">
                <a:effectLst/>
                <a:ea typeface="Times New Roman" panose="02020603050405020304" pitchFamily="18" charset="0"/>
              </a:rPr>
              <a:t> </a:t>
            </a:r>
            <a:r>
              <a:rPr lang="en-CA" sz="1900" i="1" dirty="0">
                <a:effectLst/>
                <a:ea typeface="Times New Roman" panose="02020603050405020304" pitchFamily="18" charset="0"/>
              </a:rPr>
              <a:t>pos</a:t>
            </a:r>
            <a:r>
              <a:rPr lang="en-CA" sz="1900" i="1" spc="-5" dirty="0">
                <a:effectLst/>
                <a:ea typeface="Times New Roman" panose="02020603050405020304" pitchFamily="18" charset="0"/>
              </a:rPr>
              <a:t>i</a:t>
            </a:r>
            <a:r>
              <a:rPr lang="en-CA" sz="1900" i="1" dirty="0">
                <a:effectLst/>
                <a:ea typeface="Times New Roman" panose="02020603050405020304" pitchFamily="18" charset="0"/>
              </a:rPr>
              <a:t>t</a:t>
            </a:r>
            <a:r>
              <a:rPr lang="en-CA" sz="1900" i="1" spc="-5" dirty="0">
                <a:effectLst/>
                <a:ea typeface="Times New Roman" panose="02020603050405020304" pitchFamily="18" charset="0"/>
              </a:rPr>
              <a:t>io</a:t>
            </a:r>
            <a:r>
              <a:rPr lang="en-CA" sz="1900" i="1" dirty="0">
                <a:effectLst/>
                <a:ea typeface="Times New Roman" panose="02020603050405020304" pitchFamily="18" charset="0"/>
              </a:rPr>
              <a:t>n</a:t>
            </a:r>
            <a:r>
              <a:rPr lang="en-CA" sz="1900" dirty="0">
                <a:effectLst/>
                <a:ea typeface="Times New Roman" panose="02020603050405020304" pitchFamily="18" charset="0"/>
              </a:rPr>
              <a:t>.</a:t>
            </a:r>
            <a:r>
              <a:rPr lang="en-CA" sz="1900" spc="130" dirty="0">
                <a:effectLst/>
                <a:ea typeface="Times New Roman" panose="02020603050405020304" pitchFamily="18" charset="0"/>
              </a:rPr>
              <a:t> </a:t>
            </a:r>
          </a:p>
          <a:p>
            <a:r>
              <a:rPr lang="en-CA" sz="1900" spc="130" dirty="0"/>
              <a:t>John Dewey notes that </a:t>
            </a:r>
            <a:r>
              <a:rPr lang="en-CA" sz="1900" spc="-5" dirty="0">
                <a:effectLst/>
                <a:ea typeface="Times New Roman" panose="02020603050405020304" pitchFamily="18" charset="0"/>
              </a:rPr>
              <a:t>t</a:t>
            </a:r>
            <a:r>
              <a:rPr lang="en-CA" sz="1900" spc="5" dirty="0">
                <a:effectLst/>
                <a:ea typeface="Times New Roman" panose="02020603050405020304" pitchFamily="18" charset="0"/>
              </a:rPr>
              <a:t>h</a:t>
            </a:r>
            <a:r>
              <a:rPr lang="en-CA" sz="1900" dirty="0">
                <a:effectLst/>
                <a:ea typeface="Times New Roman" panose="02020603050405020304" pitchFamily="18" charset="0"/>
              </a:rPr>
              <a:t>i</a:t>
            </a:r>
            <a:r>
              <a:rPr lang="en-CA" sz="1900" spc="-5" dirty="0">
                <a:effectLst/>
                <a:ea typeface="Times New Roman" panose="02020603050405020304" pitchFamily="18" charset="0"/>
              </a:rPr>
              <a:t>n</a:t>
            </a:r>
            <a:r>
              <a:rPr lang="en-CA" sz="1900" dirty="0">
                <a:effectLst/>
                <a:ea typeface="Times New Roman" panose="02020603050405020304" pitchFamily="18" charset="0"/>
              </a:rPr>
              <a:t>k</a:t>
            </a:r>
            <a:r>
              <a:rPr lang="en-CA" sz="1900" spc="-5" dirty="0">
                <a:effectLst/>
                <a:ea typeface="Times New Roman" panose="02020603050405020304" pitchFamily="18" charset="0"/>
              </a:rPr>
              <a:t>i</a:t>
            </a:r>
            <a:r>
              <a:rPr lang="en-CA" sz="1900" dirty="0">
                <a:effectLst/>
                <a:ea typeface="Times New Roman" panose="02020603050405020304" pitchFamily="18" charset="0"/>
              </a:rPr>
              <a:t>ng</a:t>
            </a:r>
            <a:r>
              <a:rPr lang="en-CA" sz="1900" spc="5" dirty="0">
                <a:effectLst/>
                <a:ea typeface="Times New Roman" panose="02020603050405020304" pitchFamily="18" charset="0"/>
              </a:rPr>
              <a:t> </a:t>
            </a:r>
            <a:r>
              <a:rPr lang="en-CA" sz="1900" dirty="0">
                <a:effectLst/>
                <a:ea typeface="Times New Roman" panose="02020603050405020304" pitchFamily="18" charset="0"/>
              </a:rPr>
              <a:t>only be</a:t>
            </a:r>
            <a:r>
              <a:rPr lang="en-CA" sz="1900" spc="-5" dirty="0">
                <a:effectLst/>
                <a:ea typeface="Times New Roman" panose="02020603050405020304" pitchFamily="18" charset="0"/>
              </a:rPr>
              <a:t>g</a:t>
            </a:r>
            <a:r>
              <a:rPr lang="en-CA" sz="1900" dirty="0">
                <a:effectLst/>
                <a:ea typeface="Times New Roman" panose="02020603050405020304" pitchFamily="18" charset="0"/>
              </a:rPr>
              <a:t>ins</a:t>
            </a:r>
            <a:r>
              <a:rPr lang="en-CA" sz="1900" spc="10" dirty="0">
                <a:effectLst/>
                <a:ea typeface="Times New Roman" panose="02020603050405020304" pitchFamily="18" charset="0"/>
              </a:rPr>
              <a:t> </a:t>
            </a:r>
            <a:r>
              <a:rPr lang="en-CA" sz="1900" spc="-5" dirty="0">
                <a:effectLst/>
                <a:ea typeface="Times New Roman" panose="02020603050405020304" pitchFamily="18" charset="0"/>
              </a:rPr>
              <a:t>i</a:t>
            </a:r>
            <a:r>
              <a:rPr lang="en-CA" sz="1900" dirty="0">
                <a:effectLst/>
                <a:ea typeface="Times New Roman" panose="02020603050405020304" pitchFamily="18" charset="0"/>
              </a:rPr>
              <a:t>n</a:t>
            </a:r>
            <a:r>
              <a:rPr lang="en-CA" sz="1900" spc="10" dirty="0">
                <a:effectLst/>
                <a:ea typeface="Times New Roman" panose="02020603050405020304" pitchFamily="18" charset="0"/>
              </a:rPr>
              <a:t> </a:t>
            </a:r>
            <a:r>
              <a:rPr lang="en-CA" sz="1900" dirty="0">
                <a:effectLst/>
                <a:ea typeface="Times New Roman" panose="02020603050405020304" pitchFamily="18" charset="0"/>
              </a:rPr>
              <a:t>w</a:t>
            </a:r>
            <a:r>
              <a:rPr lang="en-CA" sz="1900" spc="5" dirty="0">
                <a:effectLst/>
                <a:ea typeface="Times New Roman" panose="02020603050405020304" pitchFamily="18" charset="0"/>
              </a:rPr>
              <a:t>h</a:t>
            </a:r>
            <a:r>
              <a:rPr lang="en-CA" sz="1900" spc="-5" dirty="0">
                <a:effectLst/>
                <a:ea typeface="Times New Roman" panose="02020603050405020304" pitchFamily="18" charset="0"/>
              </a:rPr>
              <a:t>a</a:t>
            </a:r>
            <a:r>
              <a:rPr lang="en-CA" sz="1900" dirty="0">
                <a:effectLst/>
                <a:ea typeface="Times New Roman" panose="02020603050405020304" pitchFamily="18" charset="0"/>
              </a:rPr>
              <a:t>t </a:t>
            </a:r>
            <a:r>
              <a:rPr lang="en-CA" sz="1900" spc="-5" dirty="0">
                <a:effectLst/>
                <a:ea typeface="Times New Roman" panose="02020603050405020304" pitchFamily="18" charset="0"/>
              </a:rPr>
              <a:t>m</a:t>
            </a:r>
            <a:r>
              <a:rPr lang="en-CA" sz="1900" dirty="0">
                <a:effectLst/>
                <a:ea typeface="Times New Roman" panose="02020603050405020304" pitchFamily="18" charset="0"/>
              </a:rPr>
              <a:t>ay fairly be cal</a:t>
            </a:r>
            <a:r>
              <a:rPr lang="en-CA" sz="1900" spc="-5" dirty="0">
                <a:effectLst/>
                <a:ea typeface="Times New Roman" panose="02020603050405020304" pitchFamily="18" charset="0"/>
              </a:rPr>
              <a:t>l</a:t>
            </a:r>
            <a:r>
              <a:rPr lang="en-CA" sz="1900" dirty="0">
                <a:effectLst/>
                <a:ea typeface="Times New Roman" panose="02020603050405020304" pitchFamily="18" charset="0"/>
              </a:rPr>
              <a:t>ed a</a:t>
            </a:r>
            <a:r>
              <a:rPr lang="en-CA" sz="1900" spc="5" dirty="0">
                <a:effectLst/>
                <a:ea typeface="Times New Roman" panose="02020603050405020304" pitchFamily="18" charset="0"/>
              </a:rPr>
              <a:t> </a:t>
            </a:r>
            <a:r>
              <a:rPr lang="en-CA" sz="1900" i="1" spc="-5" dirty="0">
                <a:effectLst/>
                <a:ea typeface="Times New Roman" panose="02020603050405020304" pitchFamily="18" charset="0"/>
              </a:rPr>
              <a:t>f</a:t>
            </a:r>
            <a:r>
              <a:rPr lang="en-CA" sz="1900" i="1" spc="5" dirty="0">
                <a:effectLst/>
                <a:ea typeface="Times New Roman" panose="02020603050405020304" pitchFamily="18" charset="0"/>
              </a:rPr>
              <a:t>o</a:t>
            </a:r>
            <a:r>
              <a:rPr lang="en-CA" sz="1900" i="1" spc="-5" dirty="0">
                <a:effectLst/>
                <a:ea typeface="Times New Roman" panose="02020603050405020304" pitchFamily="18" charset="0"/>
              </a:rPr>
              <a:t>rke</a:t>
            </a:r>
            <a:r>
              <a:rPr lang="en-CA" sz="1900" i="1" spc="5" dirty="0">
                <a:effectLst/>
                <a:ea typeface="Times New Roman" panose="02020603050405020304" pitchFamily="18" charset="0"/>
              </a:rPr>
              <a:t>d</a:t>
            </a:r>
            <a:r>
              <a:rPr lang="en-CA" sz="1900" i="1" spc="-5" dirty="0">
                <a:effectLst/>
                <a:ea typeface="Times New Roman" panose="02020603050405020304" pitchFamily="18" charset="0"/>
              </a:rPr>
              <a:t>-</a:t>
            </a:r>
            <a:r>
              <a:rPr lang="en-CA" sz="1900" i="1" spc="-35" dirty="0">
                <a:effectLst/>
                <a:ea typeface="Times New Roman" panose="02020603050405020304" pitchFamily="18" charset="0"/>
              </a:rPr>
              <a:t>r</a:t>
            </a:r>
            <a:r>
              <a:rPr lang="en-CA" sz="1900" i="1" spc="-5" dirty="0">
                <a:effectLst/>
                <a:ea typeface="Times New Roman" panose="02020603050405020304" pitchFamily="18" charset="0"/>
              </a:rPr>
              <a:t>o</a:t>
            </a:r>
            <a:r>
              <a:rPr lang="en-CA" sz="1900" i="1" spc="5" dirty="0">
                <a:effectLst/>
                <a:ea typeface="Times New Roman" panose="02020603050405020304" pitchFamily="18" charset="0"/>
              </a:rPr>
              <a:t>a</a:t>
            </a:r>
            <a:r>
              <a:rPr lang="en-CA" sz="1900" i="1" dirty="0">
                <a:effectLst/>
                <a:ea typeface="Times New Roman" panose="02020603050405020304" pitchFamily="18" charset="0"/>
              </a:rPr>
              <a:t>d</a:t>
            </a:r>
            <a:r>
              <a:rPr lang="en-CA" sz="1900" i="1" spc="5" dirty="0">
                <a:effectLst/>
                <a:ea typeface="Times New Roman" panose="02020603050405020304" pitchFamily="18" charset="0"/>
              </a:rPr>
              <a:t> </a:t>
            </a:r>
            <a:r>
              <a:rPr lang="en-CA" sz="1900" spc="-5" dirty="0">
                <a:effectLst/>
                <a:ea typeface="Times New Roman" panose="02020603050405020304" pitchFamily="18" charset="0"/>
              </a:rPr>
              <a:t>s</a:t>
            </a:r>
            <a:r>
              <a:rPr lang="en-CA" sz="1900" dirty="0">
                <a:effectLst/>
                <a:ea typeface="Times New Roman" panose="02020603050405020304" pitchFamily="18" charset="0"/>
              </a:rPr>
              <a:t>i</a:t>
            </a:r>
            <a:r>
              <a:rPr lang="en-CA" sz="1900" spc="-5" dirty="0">
                <a:effectLst/>
                <a:ea typeface="Times New Roman" panose="02020603050405020304" pitchFamily="18" charset="0"/>
              </a:rPr>
              <a:t>t</a:t>
            </a:r>
            <a:r>
              <a:rPr lang="en-CA" sz="1900" spc="5" dirty="0">
                <a:effectLst/>
                <a:ea typeface="Times New Roman" panose="02020603050405020304" pitchFamily="18" charset="0"/>
              </a:rPr>
              <a:t>u</a:t>
            </a:r>
            <a:r>
              <a:rPr lang="en-CA" sz="1900" dirty="0">
                <a:effectLst/>
                <a:ea typeface="Times New Roman" panose="02020603050405020304" pitchFamily="18" charset="0"/>
              </a:rPr>
              <a:t>a</a:t>
            </a:r>
            <a:r>
              <a:rPr lang="en-CA" sz="1900" spc="-5" dirty="0">
                <a:effectLst/>
                <a:ea typeface="Times New Roman" panose="02020603050405020304" pitchFamily="18" charset="0"/>
              </a:rPr>
              <a:t>ti</a:t>
            </a:r>
            <a:r>
              <a:rPr lang="en-CA" sz="1900" spc="5" dirty="0">
                <a:effectLst/>
                <a:ea typeface="Times New Roman" panose="02020603050405020304" pitchFamily="18" charset="0"/>
              </a:rPr>
              <a:t>on</a:t>
            </a:r>
            <a:r>
              <a:rPr lang="en-CA" sz="1900" dirty="0">
                <a:effectLst/>
                <a:ea typeface="Times New Roman" panose="02020603050405020304" pitchFamily="18" charset="0"/>
              </a:rPr>
              <a:t>. </a:t>
            </a:r>
          </a:p>
          <a:p>
            <a:r>
              <a:rPr lang="en-CA" sz="1900" dirty="0">
                <a:ea typeface="Times New Roman" panose="02020603050405020304" pitchFamily="18" charset="0"/>
                <a:cs typeface="Times New Roman" panose="02020603050405020304" pitchFamily="18" charset="0"/>
              </a:rPr>
              <a:t>So, unless participants are already “on the road” for which the question creates a fork, or unless the possibility of a swing to the other side seems genuinely troubling, there will be no self-investment. </a:t>
            </a:r>
          </a:p>
          <a:p>
            <a:r>
              <a:rPr lang="en-CA" sz="1900" dirty="0">
                <a:ea typeface="Times New Roman" panose="02020603050405020304" pitchFamily="18" charset="0"/>
                <a:cs typeface="Times New Roman" panose="02020603050405020304" pitchFamily="18" charset="0"/>
              </a:rPr>
              <a:t>Thus, abstract questions such as “Are numbers are real?” or “Can this child’s squiggle be considered art?” may be interesting exercises in swinging thinking around, they will nonetheless leave the self untouched. </a:t>
            </a:r>
            <a:endParaRPr lang="en-US" sz="1900" dirty="0">
              <a:ea typeface="Calibri" panose="020F0502020204030204" pitchFamily="34" charset="0"/>
              <a:cs typeface="Times New Roman" panose="02020603050405020304" pitchFamily="18" charset="0"/>
            </a:endParaRPr>
          </a:p>
          <a:p>
            <a:r>
              <a:rPr lang="en-CA" sz="1900" dirty="0">
                <a:effectLst/>
                <a:ea typeface="Times New Roman" panose="02020603050405020304" pitchFamily="18" charset="0"/>
              </a:rPr>
              <a:t>As</a:t>
            </a:r>
            <a:r>
              <a:rPr lang="en-CA" sz="1900" spc="10" dirty="0">
                <a:effectLst/>
                <a:ea typeface="Times New Roman" panose="02020603050405020304" pitchFamily="18" charset="0"/>
              </a:rPr>
              <a:t> </a:t>
            </a:r>
            <a:r>
              <a:rPr lang="en-CA" sz="1900" dirty="0">
                <a:effectLst/>
                <a:ea typeface="Times New Roman" panose="02020603050405020304" pitchFamily="18" charset="0"/>
              </a:rPr>
              <a:t>De</a:t>
            </a:r>
            <a:r>
              <a:rPr lang="en-CA" sz="1900" spc="-10" dirty="0">
                <a:effectLst/>
                <a:ea typeface="Times New Roman" panose="02020603050405020304" pitchFamily="18" charset="0"/>
              </a:rPr>
              <a:t>w</a:t>
            </a:r>
            <a:r>
              <a:rPr lang="en-CA" sz="1900" dirty="0">
                <a:effectLst/>
                <a:ea typeface="Times New Roman" panose="02020603050405020304" pitchFamily="18" charset="0"/>
              </a:rPr>
              <a:t>ey</a:t>
            </a:r>
            <a:r>
              <a:rPr lang="en-CA" sz="1900" spc="5" dirty="0">
                <a:effectLst/>
                <a:ea typeface="Times New Roman" panose="02020603050405020304" pitchFamily="18" charset="0"/>
              </a:rPr>
              <a:t> </a:t>
            </a:r>
            <a:r>
              <a:rPr lang="en-CA" sz="1900" spc="5" dirty="0">
                <a:ea typeface="Times New Roman" panose="02020603050405020304" pitchFamily="18" charset="0"/>
              </a:rPr>
              <a:t>notes</a:t>
            </a:r>
            <a:r>
              <a:rPr lang="en-CA" sz="1900" dirty="0">
                <a:effectLst/>
                <a:ea typeface="Times New Roman" panose="02020603050405020304" pitchFamily="18" charset="0"/>
              </a:rPr>
              <a:t>,</a:t>
            </a:r>
            <a:r>
              <a:rPr lang="en-CA" sz="1900" spc="10" dirty="0">
                <a:effectLst/>
                <a:ea typeface="Times New Roman" panose="02020603050405020304" pitchFamily="18" charset="0"/>
              </a:rPr>
              <a:t> </a:t>
            </a:r>
            <a:r>
              <a:rPr lang="en-CA" sz="1900" spc="-5" dirty="0">
                <a:effectLst/>
                <a:ea typeface="Times New Roman" panose="02020603050405020304" pitchFamily="18" charset="0"/>
              </a:rPr>
              <a:t>“</a:t>
            </a:r>
            <a:r>
              <a:rPr lang="en-CA" sz="1900" dirty="0">
                <a:effectLst/>
                <a:ea typeface="Times New Roman" panose="02020603050405020304" pitchFamily="18" charset="0"/>
              </a:rPr>
              <a:t>General</a:t>
            </a:r>
            <a:r>
              <a:rPr lang="en-CA" sz="1900" spc="5" dirty="0">
                <a:effectLst/>
                <a:ea typeface="Times New Roman" panose="02020603050405020304" pitchFamily="18" charset="0"/>
              </a:rPr>
              <a:t> </a:t>
            </a:r>
            <a:r>
              <a:rPr lang="en-CA" sz="1900" dirty="0">
                <a:effectLst/>
                <a:ea typeface="Times New Roman" panose="02020603050405020304" pitchFamily="18" charset="0"/>
              </a:rPr>
              <a:t>ap</a:t>
            </a:r>
            <a:r>
              <a:rPr lang="en-CA" sz="1900" spc="-5" dirty="0">
                <a:effectLst/>
                <a:ea typeface="Times New Roman" panose="02020603050405020304" pitchFamily="18" charset="0"/>
              </a:rPr>
              <a:t>p</a:t>
            </a:r>
            <a:r>
              <a:rPr lang="en-CA" sz="1900" dirty="0">
                <a:effectLst/>
                <a:ea typeface="Times New Roman" panose="02020603050405020304" pitchFamily="18" charset="0"/>
              </a:rPr>
              <a:t>eals</a:t>
            </a:r>
            <a:r>
              <a:rPr lang="en-CA" sz="1900" spc="5" dirty="0">
                <a:effectLst/>
                <a:ea typeface="Times New Roman" panose="02020603050405020304" pitchFamily="18" charset="0"/>
              </a:rPr>
              <a:t> </a:t>
            </a:r>
            <a:r>
              <a:rPr lang="en-CA" sz="1900" dirty="0">
                <a:effectLst/>
                <a:ea typeface="Times New Roman" panose="02020603050405020304" pitchFamily="18" charset="0"/>
              </a:rPr>
              <a:t>to</a:t>
            </a:r>
            <a:r>
              <a:rPr lang="en-CA" sz="1900" spc="5" dirty="0">
                <a:effectLst/>
                <a:ea typeface="Times New Roman" panose="02020603050405020304" pitchFamily="18" charset="0"/>
              </a:rPr>
              <a:t> </a:t>
            </a:r>
            <a:r>
              <a:rPr lang="en-CA" sz="1900" dirty="0">
                <a:effectLst/>
                <a:ea typeface="Times New Roman" panose="02020603050405020304" pitchFamily="18" charset="0"/>
              </a:rPr>
              <a:t>a</a:t>
            </a:r>
            <a:r>
              <a:rPr lang="en-CA" sz="1900" spc="5" dirty="0">
                <a:effectLst/>
                <a:ea typeface="Times New Roman" panose="02020603050405020304" pitchFamily="18" charset="0"/>
              </a:rPr>
              <a:t> </a:t>
            </a:r>
            <a:r>
              <a:rPr lang="en-CA" sz="1900" dirty="0">
                <a:effectLst/>
                <a:ea typeface="Times New Roman" panose="02020603050405020304" pitchFamily="18" charset="0"/>
              </a:rPr>
              <a:t>ch</a:t>
            </a:r>
            <a:r>
              <a:rPr lang="en-CA" sz="1900" spc="-5" dirty="0">
                <a:effectLst/>
                <a:ea typeface="Times New Roman" panose="02020603050405020304" pitchFamily="18" charset="0"/>
              </a:rPr>
              <a:t>i</a:t>
            </a:r>
            <a:r>
              <a:rPr lang="en-CA" sz="1900" dirty="0">
                <a:effectLst/>
                <a:ea typeface="Times New Roman" panose="02020603050405020304" pitchFamily="18" charset="0"/>
              </a:rPr>
              <a:t>ld</a:t>
            </a:r>
            <a:r>
              <a:rPr lang="en-CA" sz="1900" spc="10" dirty="0">
                <a:effectLst/>
                <a:ea typeface="Times New Roman" panose="02020603050405020304" pitchFamily="18" charset="0"/>
              </a:rPr>
              <a:t> </a:t>
            </a:r>
            <a:r>
              <a:rPr lang="en-CA" sz="1900" dirty="0">
                <a:effectLst/>
                <a:ea typeface="Times New Roman" panose="02020603050405020304" pitchFamily="18" charset="0"/>
              </a:rPr>
              <a:t>(or</a:t>
            </a:r>
            <a:r>
              <a:rPr lang="en-CA" sz="1900" spc="5" dirty="0">
                <a:effectLst/>
                <a:ea typeface="Times New Roman" panose="02020603050405020304" pitchFamily="18" charset="0"/>
              </a:rPr>
              <a:t> </a:t>
            </a:r>
            <a:r>
              <a:rPr lang="en-CA" sz="1900" dirty="0">
                <a:effectLst/>
                <a:ea typeface="Times New Roman" panose="02020603050405020304" pitchFamily="18" charset="0"/>
              </a:rPr>
              <a:t>to</a:t>
            </a:r>
            <a:r>
              <a:rPr lang="en-CA" sz="1900" spc="10" dirty="0">
                <a:effectLst/>
                <a:ea typeface="Times New Roman" panose="02020603050405020304" pitchFamily="18" charset="0"/>
              </a:rPr>
              <a:t> </a:t>
            </a:r>
            <a:r>
              <a:rPr lang="en-CA" sz="1900" dirty="0">
                <a:effectLst/>
                <a:ea typeface="Times New Roman" panose="02020603050405020304" pitchFamily="18" charset="0"/>
              </a:rPr>
              <a:t>a</a:t>
            </a:r>
            <a:r>
              <a:rPr lang="en-CA" sz="1900" spc="5" dirty="0">
                <a:effectLst/>
                <a:ea typeface="Times New Roman" panose="02020603050405020304" pitchFamily="18" charset="0"/>
              </a:rPr>
              <a:t> </a:t>
            </a:r>
            <a:r>
              <a:rPr lang="en-CA" sz="1900" dirty="0">
                <a:effectLst/>
                <a:ea typeface="Times New Roman" panose="02020603050405020304" pitchFamily="18" charset="0"/>
              </a:rPr>
              <a:t>grown-</a:t>
            </a:r>
            <a:r>
              <a:rPr lang="en-CA" sz="1900" spc="-5" dirty="0">
                <a:effectLst/>
                <a:ea typeface="Times New Roman" panose="02020603050405020304" pitchFamily="18" charset="0"/>
              </a:rPr>
              <a:t>u</a:t>
            </a:r>
            <a:r>
              <a:rPr lang="en-CA" sz="1900" spc="5" dirty="0">
                <a:effectLst/>
                <a:ea typeface="Times New Roman" panose="02020603050405020304" pitchFamily="18" charset="0"/>
              </a:rPr>
              <a:t>p</a:t>
            </a:r>
            <a:r>
              <a:rPr lang="en-CA" sz="1900" dirty="0">
                <a:effectLst/>
                <a:ea typeface="Times New Roman" panose="02020603050405020304" pitchFamily="18" charset="0"/>
              </a:rPr>
              <a:t>)</a:t>
            </a:r>
            <a:r>
              <a:rPr lang="en-CA" sz="1900" spc="10" dirty="0">
                <a:effectLst/>
                <a:ea typeface="Times New Roman" panose="02020603050405020304" pitchFamily="18" charset="0"/>
              </a:rPr>
              <a:t> </a:t>
            </a:r>
            <a:r>
              <a:rPr lang="en-CA" sz="1900" i="1" dirty="0">
                <a:effectLst/>
                <a:ea typeface="Times New Roman" panose="02020603050405020304" pitchFamily="18" charset="0"/>
              </a:rPr>
              <a:t>to </a:t>
            </a:r>
            <a:r>
              <a:rPr lang="en-CA" sz="1900" i="1" spc="5" dirty="0">
                <a:effectLst/>
                <a:ea typeface="Times New Roman" panose="02020603050405020304" pitchFamily="18" charset="0"/>
              </a:rPr>
              <a:t>th</a:t>
            </a:r>
            <a:r>
              <a:rPr lang="en-CA" sz="1900" i="1" spc="-5" dirty="0">
                <a:effectLst/>
                <a:ea typeface="Times New Roman" panose="02020603050405020304" pitchFamily="18" charset="0"/>
              </a:rPr>
              <a:t>i</a:t>
            </a:r>
            <a:r>
              <a:rPr lang="en-CA" sz="1900" i="1" spc="5" dirty="0">
                <a:effectLst/>
                <a:ea typeface="Times New Roman" panose="02020603050405020304" pitchFamily="18" charset="0"/>
              </a:rPr>
              <a:t>n</a:t>
            </a:r>
            <a:r>
              <a:rPr lang="en-CA" sz="1900" i="1" dirty="0">
                <a:effectLst/>
                <a:ea typeface="Times New Roman" panose="02020603050405020304" pitchFamily="18" charset="0"/>
              </a:rPr>
              <a:t>k</a:t>
            </a:r>
            <a:r>
              <a:rPr lang="en-CA" sz="1900" i="1" spc="5" dirty="0">
                <a:effectLst/>
                <a:ea typeface="Times New Roman" panose="02020603050405020304" pitchFamily="18" charset="0"/>
              </a:rPr>
              <a:t> </a:t>
            </a:r>
            <a:r>
              <a:rPr lang="en-CA" sz="1900" dirty="0">
                <a:effectLst/>
                <a:ea typeface="Times New Roman" panose="02020603050405020304" pitchFamily="18" charset="0"/>
              </a:rPr>
              <a:t>irresp</a:t>
            </a:r>
            <a:r>
              <a:rPr lang="en-CA" sz="1900" spc="-5" dirty="0">
                <a:effectLst/>
                <a:ea typeface="Times New Roman" panose="02020603050405020304" pitchFamily="18" charset="0"/>
              </a:rPr>
              <a:t>e</a:t>
            </a:r>
            <a:r>
              <a:rPr lang="en-CA" sz="1900" dirty="0">
                <a:effectLst/>
                <a:ea typeface="Times New Roman" panose="02020603050405020304" pitchFamily="18" charset="0"/>
              </a:rPr>
              <a:t>c</a:t>
            </a:r>
            <a:r>
              <a:rPr lang="en-CA" sz="1900" spc="-5" dirty="0">
                <a:effectLst/>
                <a:ea typeface="Times New Roman" panose="02020603050405020304" pitchFamily="18" charset="0"/>
              </a:rPr>
              <a:t>t</a:t>
            </a:r>
            <a:r>
              <a:rPr lang="en-CA" sz="1900" dirty="0">
                <a:effectLst/>
                <a:ea typeface="Times New Roman" panose="02020603050405020304" pitchFamily="18" charset="0"/>
              </a:rPr>
              <a:t>ive</a:t>
            </a:r>
            <a:r>
              <a:rPr lang="en-CA" sz="1900" spc="5" dirty="0">
                <a:effectLst/>
                <a:ea typeface="Times New Roman" panose="02020603050405020304" pitchFamily="18" charset="0"/>
              </a:rPr>
              <a:t> </a:t>
            </a:r>
            <a:r>
              <a:rPr lang="en-CA" sz="1900" dirty="0">
                <a:effectLst/>
                <a:ea typeface="Times New Roman" panose="02020603050405020304" pitchFamily="18" charset="0"/>
              </a:rPr>
              <a:t>of</a:t>
            </a:r>
            <a:r>
              <a:rPr lang="en-CA" sz="1900" spc="5" dirty="0">
                <a:effectLst/>
                <a:ea typeface="Times New Roman" panose="02020603050405020304" pitchFamily="18" charset="0"/>
              </a:rPr>
              <a:t> </a:t>
            </a:r>
            <a:r>
              <a:rPr lang="en-CA" sz="1900" dirty="0">
                <a:effectLst/>
                <a:ea typeface="Times New Roman" panose="02020603050405020304" pitchFamily="18" charset="0"/>
              </a:rPr>
              <a:t>t</a:t>
            </a:r>
            <a:r>
              <a:rPr lang="en-CA" sz="1900" spc="-5" dirty="0">
                <a:effectLst/>
                <a:ea typeface="Times New Roman" panose="02020603050405020304" pitchFamily="18" charset="0"/>
              </a:rPr>
              <a:t>h</a:t>
            </a:r>
            <a:r>
              <a:rPr lang="en-CA" sz="1900" dirty="0">
                <a:effectLst/>
                <a:ea typeface="Times New Roman" panose="02020603050405020304" pitchFamily="18" charset="0"/>
              </a:rPr>
              <a:t>e</a:t>
            </a:r>
            <a:r>
              <a:rPr lang="en-CA" sz="1900" spc="15" dirty="0">
                <a:effectLst/>
                <a:ea typeface="Times New Roman" panose="02020603050405020304" pitchFamily="18" charset="0"/>
              </a:rPr>
              <a:t> </a:t>
            </a:r>
            <a:r>
              <a:rPr lang="en-CA" sz="1900" spc="-5" dirty="0">
                <a:effectLst/>
                <a:ea typeface="Times New Roman" panose="02020603050405020304" pitchFamily="18" charset="0"/>
              </a:rPr>
              <a:t>e</a:t>
            </a:r>
            <a:r>
              <a:rPr lang="en-CA" sz="1900" spc="5" dirty="0">
                <a:effectLst/>
                <a:ea typeface="Times New Roman" panose="02020603050405020304" pitchFamily="18" charset="0"/>
              </a:rPr>
              <a:t>x</a:t>
            </a:r>
            <a:r>
              <a:rPr lang="en-CA" sz="1900" spc="-5" dirty="0">
                <a:effectLst/>
                <a:ea typeface="Times New Roman" panose="02020603050405020304" pitchFamily="18" charset="0"/>
              </a:rPr>
              <a:t>i</a:t>
            </a:r>
            <a:r>
              <a:rPr lang="en-CA" sz="1900" dirty="0">
                <a:effectLst/>
                <a:ea typeface="Times New Roman" panose="02020603050405020304" pitchFamily="18" charset="0"/>
              </a:rPr>
              <a:t>sten</a:t>
            </a:r>
            <a:r>
              <a:rPr lang="en-CA" sz="1900" spc="-5" dirty="0">
                <a:effectLst/>
                <a:ea typeface="Times New Roman" panose="02020603050405020304" pitchFamily="18" charset="0"/>
              </a:rPr>
              <a:t>c</a:t>
            </a:r>
            <a:r>
              <a:rPr lang="en-CA" sz="1900" dirty="0">
                <a:effectLst/>
                <a:ea typeface="Times New Roman" panose="02020603050405020304" pitchFamily="18" charset="0"/>
              </a:rPr>
              <a:t>e</a:t>
            </a:r>
            <a:r>
              <a:rPr lang="en-CA" sz="1900" spc="5" dirty="0">
                <a:effectLst/>
                <a:ea typeface="Times New Roman" panose="02020603050405020304" pitchFamily="18" charset="0"/>
              </a:rPr>
              <a:t> </a:t>
            </a:r>
            <a:r>
              <a:rPr lang="en-CA" sz="1900" b="1" dirty="0">
                <a:effectLst/>
                <a:ea typeface="Times New Roman" panose="02020603050405020304" pitchFamily="18" charset="0"/>
              </a:rPr>
              <a:t>in</a:t>
            </a:r>
            <a:r>
              <a:rPr lang="en-CA" sz="1900" b="1" spc="10" dirty="0">
                <a:effectLst/>
                <a:ea typeface="Times New Roman" panose="02020603050405020304" pitchFamily="18" charset="0"/>
              </a:rPr>
              <a:t> </a:t>
            </a:r>
            <a:r>
              <a:rPr lang="en-CA" sz="1900" b="1" dirty="0">
                <a:effectLst/>
                <a:ea typeface="Times New Roman" panose="02020603050405020304" pitchFamily="18" charset="0"/>
              </a:rPr>
              <a:t>his own</a:t>
            </a:r>
            <a:r>
              <a:rPr lang="en-CA" sz="1900" b="1" spc="15" dirty="0">
                <a:effectLst/>
                <a:ea typeface="Times New Roman" panose="02020603050405020304" pitchFamily="18" charset="0"/>
              </a:rPr>
              <a:t> </a:t>
            </a:r>
            <a:r>
              <a:rPr lang="en-CA" sz="1900" b="1" spc="-5" dirty="0">
                <a:effectLst/>
                <a:ea typeface="Times New Roman" panose="02020603050405020304" pitchFamily="18" charset="0"/>
              </a:rPr>
              <a:t>e</a:t>
            </a:r>
            <a:r>
              <a:rPr lang="en-CA" sz="1900" b="1" spc="5" dirty="0">
                <a:effectLst/>
                <a:ea typeface="Times New Roman" panose="02020603050405020304" pitchFamily="18" charset="0"/>
              </a:rPr>
              <a:t>x</a:t>
            </a:r>
            <a:r>
              <a:rPr lang="en-CA" sz="1900" b="1" spc="-5" dirty="0">
                <a:effectLst/>
                <a:ea typeface="Times New Roman" panose="02020603050405020304" pitchFamily="18" charset="0"/>
              </a:rPr>
              <a:t>p</a:t>
            </a:r>
            <a:r>
              <a:rPr lang="en-CA" sz="1900" b="1" dirty="0">
                <a:effectLst/>
                <a:ea typeface="Times New Roman" panose="02020603050405020304" pitchFamily="18" charset="0"/>
              </a:rPr>
              <a:t>eri</a:t>
            </a:r>
            <a:r>
              <a:rPr lang="en-CA" sz="1900" b="1" spc="-5" dirty="0">
                <a:effectLst/>
                <a:ea typeface="Times New Roman" panose="02020603050405020304" pitchFamily="18" charset="0"/>
              </a:rPr>
              <a:t>en</a:t>
            </a:r>
            <a:r>
              <a:rPr lang="en-CA" sz="1900" b="1" dirty="0">
                <a:effectLst/>
                <a:ea typeface="Times New Roman" panose="02020603050405020304" pitchFamily="18" charset="0"/>
              </a:rPr>
              <a:t>ce</a:t>
            </a:r>
            <a:r>
              <a:rPr lang="en-CA" sz="1900" b="1" spc="5" dirty="0">
                <a:effectLst/>
                <a:ea typeface="Times New Roman" panose="02020603050405020304" pitchFamily="18" charset="0"/>
              </a:rPr>
              <a:t> </a:t>
            </a:r>
            <a:r>
              <a:rPr lang="en-CA" sz="1900" b="1" dirty="0">
                <a:effectLst/>
                <a:ea typeface="Times New Roman" panose="02020603050405020304" pitchFamily="18" charset="0"/>
              </a:rPr>
              <a:t>of</a:t>
            </a:r>
            <a:r>
              <a:rPr lang="en-CA" sz="1900" b="1" spc="15" dirty="0">
                <a:effectLst/>
                <a:ea typeface="Times New Roman" panose="02020603050405020304" pitchFamily="18" charset="0"/>
              </a:rPr>
              <a:t> </a:t>
            </a:r>
            <a:r>
              <a:rPr lang="en-CA" sz="1900" b="1" dirty="0">
                <a:effectLst/>
                <a:ea typeface="Times New Roman" panose="02020603050405020304" pitchFamily="18" charset="0"/>
              </a:rPr>
              <a:t>so</a:t>
            </a:r>
            <a:r>
              <a:rPr lang="en-CA" sz="1900" b="1" spc="-15" dirty="0">
                <a:effectLst/>
                <a:ea typeface="Times New Roman" panose="02020603050405020304" pitchFamily="18" charset="0"/>
              </a:rPr>
              <a:t>m</a:t>
            </a:r>
            <a:r>
              <a:rPr lang="en-CA" sz="1900" b="1" dirty="0">
                <a:effectLst/>
                <a:ea typeface="Times New Roman" panose="02020603050405020304" pitchFamily="18" charset="0"/>
              </a:rPr>
              <a:t>e</a:t>
            </a:r>
            <a:r>
              <a:rPr lang="en-CA" sz="1900" b="1" spc="15" dirty="0">
                <a:effectLst/>
                <a:ea typeface="Times New Roman" panose="02020603050405020304" pitchFamily="18" charset="0"/>
              </a:rPr>
              <a:t> </a:t>
            </a:r>
            <a:r>
              <a:rPr lang="en-CA" sz="1900" b="1" dirty="0">
                <a:effectLst/>
                <a:ea typeface="Times New Roman" panose="02020603050405020304" pitchFamily="18" charset="0"/>
              </a:rPr>
              <a:t>d</a:t>
            </a:r>
            <a:r>
              <a:rPr lang="en-CA" sz="1900" b="1" spc="-5" dirty="0">
                <a:effectLst/>
                <a:ea typeface="Times New Roman" panose="02020603050405020304" pitchFamily="18" charset="0"/>
              </a:rPr>
              <a:t>i</a:t>
            </a:r>
            <a:r>
              <a:rPr lang="en-CA" sz="1900" b="1" spc="-20" dirty="0">
                <a:effectLst/>
                <a:ea typeface="Times New Roman" panose="02020603050405020304" pitchFamily="18" charset="0"/>
              </a:rPr>
              <a:t>f</a:t>
            </a:r>
            <a:r>
              <a:rPr lang="en-CA" sz="1900" b="1" dirty="0">
                <a:effectLst/>
                <a:ea typeface="Times New Roman" panose="02020603050405020304" pitchFamily="18" charset="0"/>
              </a:rPr>
              <a:t>ficu</a:t>
            </a:r>
            <a:r>
              <a:rPr lang="en-CA" sz="1900" b="1" spc="-5" dirty="0">
                <a:effectLst/>
                <a:ea typeface="Times New Roman" panose="02020603050405020304" pitchFamily="18" charset="0"/>
              </a:rPr>
              <a:t>l</a:t>
            </a:r>
            <a:r>
              <a:rPr lang="en-CA" sz="1900" b="1" dirty="0">
                <a:effectLst/>
                <a:ea typeface="Times New Roman" panose="02020603050405020304" pitchFamily="18" charset="0"/>
              </a:rPr>
              <a:t>ty</a:t>
            </a:r>
            <a:r>
              <a:rPr lang="en-CA" sz="1900" b="1" spc="10" dirty="0">
                <a:effectLst/>
                <a:ea typeface="Times New Roman" panose="02020603050405020304" pitchFamily="18" charset="0"/>
              </a:rPr>
              <a:t> </a:t>
            </a:r>
            <a:r>
              <a:rPr lang="en-CA" sz="1900" dirty="0">
                <a:effectLst/>
                <a:ea typeface="Times New Roman" panose="02020603050405020304" pitchFamily="18" charset="0"/>
              </a:rPr>
              <a:t>t</a:t>
            </a:r>
            <a:r>
              <a:rPr lang="en-CA" sz="1900" spc="-5" dirty="0">
                <a:effectLst/>
                <a:ea typeface="Times New Roman" panose="02020603050405020304" pitchFamily="18" charset="0"/>
              </a:rPr>
              <a:t>h</a:t>
            </a:r>
            <a:r>
              <a:rPr lang="en-CA" sz="1900" dirty="0">
                <a:effectLst/>
                <a:ea typeface="Times New Roman" panose="02020603050405020304" pitchFamily="18" charset="0"/>
              </a:rPr>
              <a:t>at</a:t>
            </a:r>
            <a:r>
              <a:rPr lang="en-CA" sz="1900" spc="10" dirty="0">
                <a:effectLst/>
                <a:ea typeface="Times New Roman" panose="02020603050405020304" pitchFamily="18" charset="0"/>
              </a:rPr>
              <a:t> </a:t>
            </a:r>
            <a:r>
              <a:rPr lang="en-CA" sz="1900" dirty="0">
                <a:effectLst/>
                <a:ea typeface="Times New Roman" panose="02020603050405020304" pitchFamily="18" charset="0"/>
              </a:rPr>
              <a:t>t</a:t>
            </a:r>
            <a:r>
              <a:rPr lang="en-CA" sz="1900" spc="-10" dirty="0">
                <a:effectLst/>
                <a:ea typeface="Times New Roman" panose="02020603050405020304" pitchFamily="18" charset="0"/>
              </a:rPr>
              <a:t>r</a:t>
            </a:r>
            <a:r>
              <a:rPr lang="en-CA" sz="1900" dirty="0">
                <a:effectLst/>
                <a:ea typeface="Times New Roman" panose="02020603050405020304" pitchFamily="18" charset="0"/>
              </a:rPr>
              <a:t>o</a:t>
            </a:r>
            <a:r>
              <a:rPr lang="en-CA" sz="1900" spc="-5" dirty="0">
                <a:effectLst/>
                <a:ea typeface="Times New Roman" panose="02020603050405020304" pitchFamily="18" charset="0"/>
              </a:rPr>
              <a:t>u</a:t>
            </a:r>
            <a:r>
              <a:rPr lang="en-CA" sz="1900" dirty="0">
                <a:effectLst/>
                <a:ea typeface="Times New Roman" panose="02020603050405020304" pitchFamily="18" charset="0"/>
              </a:rPr>
              <a:t>bles</a:t>
            </a:r>
            <a:r>
              <a:rPr lang="en-CA" sz="1900" spc="5" dirty="0">
                <a:effectLst/>
                <a:ea typeface="Times New Roman" panose="02020603050405020304" pitchFamily="18" charset="0"/>
              </a:rPr>
              <a:t> </a:t>
            </a:r>
            <a:r>
              <a:rPr lang="en-CA" sz="1900" dirty="0">
                <a:effectLst/>
                <a:ea typeface="Times New Roman" panose="02020603050405020304" pitchFamily="18" charset="0"/>
              </a:rPr>
              <a:t>him a</a:t>
            </a:r>
            <a:r>
              <a:rPr lang="en-CA" sz="1900" spc="-5" dirty="0">
                <a:effectLst/>
                <a:ea typeface="Times New Roman" panose="02020603050405020304" pitchFamily="18" charset="0"/>
              </a:rPr>
              <a:t>n</a:t>
            </a:r>
            <a:r>
              <a:rPr lang="en-CA" sz="1900" dirty="0">
                <a:effectLst/>
                <a:ea typeface="Times New Roman" panose="02020603050405020304" pitchFamily="18" charset="0"/>
              </a:rPr>
              <a:t>d</a:t>
            </a:r>
            <a:r>
              <a:rPr lang="en-CA" sz="1900" spc="15" dirty="0">
                <a:effectLst/>
                <a:ea typeface="Times New Roman" panose="02020603050405020304" pitchFamily="18" charset="0"/>
              </a:rPr>
              <a:t> </a:t>
            </a:r>
            <a:r>
              <a:rPr lang="en-CA" sz="1900" spc="-5" dirty="0">
                <a:effectLst/>
                <a:ea typeface="Times New Roman" panose="02020603050405020304" pitchFamily="18" charset="0"/>
              </a:rPr>
              <a:t>d</a:t>
            </a:r>
            <a:r>
              <a:rPr lang="en-CA" sz="1900" dirty="0">
                <a:effectLst/>
                <a:ea typeface="Times New Roman" panose="02020603050405020304" pitchFamily="18" charset="0"/>
              </a:rPr>
              <a:t>is</a:t>
            </a:r>
            <a:r>
              <a:rPr lang="en-CA" sz="1900" spc="-5" dirty="0">
                <a:effectLst/>
                <a:ea typeface="Times New Roman" panose="02020603050405020304" pitchFamily="18" charset="0"/>
              </a:rPr>
              <a:t>t</a:t>
            </a:r>
            <a:r>
              <a:rPr lang="en-CA" sz="1900" dirty="0">
                <a:effectLst/>
                <a:ea typeface="Times New Roman" panose="02020603050405020304" pitchFamily="18" charset="0"/>
              </a:rPr>
              <a:t>urbs</a:t>
            </a:r>
            <a:r>
              <a:rPr lang="en-CA" sz="1900" spc="5" dirty="0">
                <a:effectLst/>
                <a:ea typeface="Times New Roman" panose="02020603050405020304" pitchFamily="18" charset="0"/>
              </a:rPr>
              <a:t> </a:t>
            </a:r>
            <a:r>
              <a:rPr lang="en-CA" sz="1900" dirty="0">
                <a:effectLst/>
                <a:ea typeface="Times New Roman" panose="02020603050405020304" pitchFamily="18" charset="0"/>
              </a:rPr>
              <a:t>his equil</a:t>
            </a:r>
            <a:r>
              <a:rPr lang="en-CA" sz="1900" spc="-5" dirty="0">
                <a:effectLst/>
                <a:ea typeface="Times New Roman" panose="02020603050405020304" pitchFamily="18" charset="0"/>
              </a:rPr>
              <a:t>i</a:t>
            </a:r>
            <a:r>
              <a:rPr lang="en-CA" sz="1900" dirty="0">
                <a:effectLst/>
                <a:ea typeface="Times New Roman" panose="02020603050405020304" pitchFamily="18" charset="0"/>
              </a:rPr>
              <a:t>br</a:t>
            </a:r>
            <a:r>
              <a:rPr lang="en-CA" sz="1900" spc="-5" dirty="0">
                <a:effectLst/>
                <a:ea typeface="Times New Roman" panose="02020603050405020304" pitchFamily="18" charset="0"/>
              </a:rPr>
              <a:t>i</a:t>
            </a:r>
            <a:r>
              <a:rPr lang="en-CA" sz="1900" spc="10" dirty="0">
                <a:effectLst/>
                <a:ea typeface="Times New Roman" panose="02020603050405020304" pitchFamily="18" charset="0"/>
              </a:rPr>
              <a:t>u</a:t>
            </a:r>
            <a:r>
              <a:rPr lang="en-CA" sz="1900" spc="-15" dirty="0">
                <a:effectLst/>
                <a:ea typeface="Times New Roman" panose="02020603050405020304" pitchFamily="18" charset="0"/>
              </a:rPr>
              <a:t>m</a:t>
            </a:r>
            <a:r>
              <a:rPr lang="en-CA" sz="1900" spc="5" dirty="0">
                <a:effectLst/>
                <a:ea typeface="Times New Roman" panose="02020603050405020304" pitchFamily="18" charset="0"/>
              </a:rPr>
              <a:t> </a:t>
            </a:r>
            <a:r>
              <a:rPr lang="en-CA" sz="1900" dirty="0">
                <a:effectLst/>
                <a:ea typeface="Times New Roman" panose="02020603050405020304" pitchFamily="18" charset="0"/>
              </a:rPr>
              <a:t>are</a:t>
            </a:r>
            <a:r>
              <a:rPr lang="en-CA" sz="1900" spc="5" dirty="0">
                <a:effectLst/>
                <a:ea typeface="Times New Roman" panose="02020603050405020304" pitchFamily="18" charset="0"/>
              </a:rPr>
              <a:t> </a:t>
            </a:r>
            <a:r>
              <a:rPr lang="en-CA" sz="1900" dirty="0">
                <a:effectLst/>
                <a:ea typeface="Times New Roman" panose="02020603050405020304" pitchFamily="18" charset="0"/>
              </a:rPr>
              <a:t>as</a:t>
            </a:r>
            <a:r>
              <a:rPr lang="en-CA" sz="1900" spc="5" dirty="0">
                <a:effectLst/>
                <a:ea typeface="Times New Roman" panose="02020603050405020304" pitchFamily="18" charset="0"/>
              </a:rPr>
              <a:t> </a:t>
            </a:r>
            <a:r>
              <a:rPr lang="en-CA" sz="1900" dirty="0">
                <a:effectLst/>
                <a:ea typeface="Times New Roman" panose="02020603050405020304" pitchFamily="18" charset="0"/>
              </a:rPr>
              <a:t>fu</a:t>
            </a:r>
            <a:r>
              <a:rPr lang="en-CA" sz="1900" spc="-5" dirty="0">
                <a:effectLst/>
                <a:ea typeface="Times New Roman" panose="02020603050405020304" pitchFamily="18" charset="0"/>
              </a:rPr>
              <a:t>t</a:t>
            </a:r>
            <a:r>
              <a:rPr lang="en-CA" sz="1900" dirty="0">
                <a:effectLst/>
                <a:ea typeface="Times New Roman" panose="02020603050405020304" pitchFamily="18" charset="0"/>
              </a:rPr>
              <a:t>ile as</a:t>
            </a:r>
            <a:r>
              <a:rPr lang="en-CA" sz="1900" spc="-5" dirty="0">
                <a:effectLst/>
                <a:ea typeface="Times New Roman" panose="02020603050405020304" pitchFamily="18" charset="0"/>
              </a:rPr>
              <a:t> </a:t>
            </a:r>
            <a:r>
              <a:rPr lang="en-CA" sz="1900" dirty="0">
                <a:effectLst/>
                <a:ea typeface="Times New Roman" panose="02020603050405020304" pitchFamily="18" charset="0"/>
              </a:rPr>
              <a:t>advice </a:t>
            </a:r>
            <a:r>
              <a:rPr lang="en-CA" sz="1900" spc="-5" dirty="0">
                <a:effectLst/>
                <a:ea typeface="Times New Roman" panose="02020603050405020304" pitchFamily="18" charset="0"/>
              </a:rPr>
              <a:t>t</a:t>
            </a:r>
            <a:r>
              <a:rPr lang="en-CA" sz="1900" dirty="0">
                <a:effectLst/>
                <a:ea typeface="Times New Roman" panose="02020603050405020304" pitchFamily="18" charset="0"/>
              </a:rPr>
              <a:t>o</a:t>
            </a:r>
            <a:r>
              <a:rPr lang="en-CA" sz="1900" spc="5" dirty="0">
                <a:effectLst/>
                <a:ea typeface="Times New Roman" panose="02020603050405020304" pitchFamily="18" charset="0"/>
              </a:rPr>
              <a:t> </a:t>
            </a:r>
            <a:r>
              <a:rPr lang="en-CA" sz="1900" spc="-5" dirty="0">
                <a:effectLst/>
                <a:ea typeface="Times New Roman" panose="02020603050405020304" pitchFamily="18" charset="0"/>
              </a:rPr>
              <a:t>li</a:t>
            </a:r>
            <a:r>
              <a:rPr lang="en-CA" sz="1900" dirty="0">
                <a:effectLst/>
                <a:ea typeface="Times New Roman" panose="02020603050405020304" pitchFamily="18" charset="0"/>
              </a:rPr>
              <a:t>ft</a:t>
            </a:r>
            <a:r>
              <a:rPr lang="en-CA" sz="1900" spc="5" dirty="0">
                <a:effectLst/>
                <a:ea typeface="Times New Roman" panose="02020603050405020304" pitchFamily="18" charset="0"/>
              </a:rPr>
              <a:t> </a:t>
            </a:r>
            <a:r>
              <a:rPr lang="en-CA" sz="1900" spc="-5" dirty="0">
                <a:effectLst/>
                <a:ea typeface="Times New Roman" panose="02020603050405020304" pitchFamily="18" charset="0"/>
              </a:rPr>
              <a:t>h</a:t>
            </a:r>
            <a:r>
              <a:rPr lang="en-CA" sz="1900" spc="10" dirty="0">
                <a:effectLst/>
                <a:ea typeface="Times New Roman" panose="02020603050405020304" pitchFamily="18" charset="0"/>
              </a:rPr>
              <a:t>i</a:t>
            </a:r>
            <a:r>
              <a:rPr lang="en-CA" sz="1900" spc="-15" dirty="0">
                <a:effectLst/>
                <a:ea typeface="Times New Roman" panose="02020603050405020304" pitchFamily="18" charset="0"/>
              </a:rPr>
              <a:t>m</a:t>
            </a:r>
            <a:r>
              <a:rPr lang="en-CA" sz="1900" dirty="0">
                <a:effectLst/>
                <a:ea typeface="Times New Roman" panose="02020603050405020304" pitchFamily="18" charset="0"/>
              </a:rPr>
              <a:t>self</a:t>
            </a:r>
            <a:r>
              <a:rPr lang="en-CA" sz="1900" spc="5" dirty="0">
                <a:effectLst/>
                <a:ea typeface="Times New Roman" panose="02020603050405020304" pitchFamily="18" charset="0"/>
              </a:rPr>
              <a:t> </a:t>
            </a:r>
            <a:r>
              <a:rPr lang="en-CA" sz="1900" dirty="0">
                <a:effectLst/>
                <a:ea typeface="Times New Roman" panose="02020603050405020304" pitchFamily="18" charset="0"/>
              </a:rPr>
              <a:t>by his</a:t>
            </a:r>
            <a:r>
              <a:rPr lang="en-CA" sz="1900" spc="-5" dirty="0">
                <a:effectLst/>
                <a:ea typeface="Times New Roman" panose="02020603050405020304" pitchFamily="18" charset="0"/>
              </a:rPr>
              <a:t> </a:t>
            </a:r>
            <a:r>
              <a:rPr lang="en-CA" sz="1900" dirty="0">
                <a:effectLst/>
                <a:ea typeface="Times New Roman" panose="02020603050405020304" pitchFamily="18" charset="0"/>
              </a:rPr>
              <a:t>b</a:t>
            </a:r>
            <a:r>
              <a:rPr lang="en-CA" sz="1900" spc="-5" dirty="0">
                <a:effectLst/>
                <a:ea typeface="Times New Roman" panose="02020603050405020304" pitchFamily="18" charset="0"/>
              </a:rPr>
              <a:t>o</a:t>
            </a:r>
            <a:r>
              <a:rPr lang="en-CA" sz="1900" dirty="0">
                <a:effectLst/>
                <a:ea typeface="Times New Roman" panose="02020603050405020304" pitchFamily="18" charset="0"/>
              </a:rPr>
              <a:t>ot-strap</a:t>
            </a:r>
            <a:r>
              <a:rPr lang="en-CA" sz="1900" spc="-5" dirty="0">
                <a:effectLst/>
                <a:ea typeface="Times New Roman" panose="02020603050405020304" pitchFamily="18" charset="0"/>
              </a:rPr>
              <a:t>s</a:t>
            </a:r>
            <a:r>
              <a:rPr lang="en-CA" sz="1900" dirty="0">
                <a:effectLst/>
                <a:ea typeface="Times New Roman" panose="02020603050405020304" pitchFamily="18" charset="0"/>
              </a:rPr>
              <a:t>.”</a:t>
            </a:r>
          </a:p>
          <a:p>
            <a:endParaRPr lang="en-US" dirty="0"/>
          </a:p>
        </p:txBody>
      </p:sp>
    </p:spTree>
    <p:extLst>
      <p:ext uri="{BB962C8B-B14F-4D97-AF65-F5344CB8AC3E}">
        <p14:creationId xmlns:p14="http://schemas.microsoft.com/office/powerpoint/2010/main" val="4275532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C881F-566F-41D1-BF3C-FB60D199929C}"/>
              </a:ext>
            </a:extLst>
          </p:cNvPr>
          <p:cNvSpPr>
            <a:spLocks noGrp="1"/>
          </p:cNvSpPr>
          <p:nvPr>
            <p:ph type="title"/>
          </p:nvPr>
        </p:nvSpPr>
        <p:spPr>
          <a:xfrm>
            <a:off x="677334" y="240632"/>
            <a:ext cx="8596668" cy="1212783"/>
          </a:xfrm>
        </p:spPr>
        <p:txBody>
          <a:bodyPr>
            <a:normAutofit fontScale="90000"/>
          </a:bodyPr>
          <a:lstStyle/>
          <a:p>
            <a:pPr algn="ctr"/>
            <a:r>
              <a:rPr lang="en-CA" b="1" dirty="0">
                <a:effectLst/>
                <a:ea typeface="Calibri" panose="020F0502020204030204" pitchFamily="34" charset="0"/>
                <a:cs typeface="Times New Roman" panose="02020603050405020304" pitchFamily="18" charset="0"/>
              </a:rPr>
              <a:t>Summary of</a:t>
            </a:r>
            <a:br>
              <a:rPr lang="en-CA" b="1" dirty="0">
                <a:effectLst/>
                <a:ea typeface="Calibri" panose="020F0502020204030204" pitchFamily="34" charset="0"/>
                <a:cs typeface="Times New Roman" panose="02020603050405020304" pitchFamily="18" charset="0"/>
              </a:rPr>
            </a:br>
            <a:r>
              <a:rPr lang="en-CA" b="1" dirty="0">
                <a:effectLst/>
                <a:ea typeface="Calibri" panose="020F0502020204030204" pitchFamily="34" charset="0"/>
                <a:cs typeface="Times New Roman" panose="02020603050405020304" pitchFamily="18" charset="0"/>
              </a:rPr>
              <a:t>SELVES NEED TO BE SUMMONED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A672817-DD86-4D5B-80DF-955AF180D6D5}"/>
              </a:ext>
            </a:extLst>
          </p:cNvPr>
          <p:cNvSpPr>
            <a:spLocks noGrp="1"/>
          </p:cNvSpPr>
          <p:nvPr>
            <p:ph idx="1"/>
          </p:nvPr>
        </p:nvSpPr>
        <p:spPr>
          <a:xfrm>
            <a:off x="677334" y="1665171"/>
            <a:ext cx="8596668" cy="4376191"/>
          </a:xfrm>
        </p:spPr>
        <p:txBody>
          <a:bodyPr>
            <a:normAutofit/>
          </a:bodyPr>
          <a:lstStyle/>
          <a:p>
            <a:r>
              <a:rPr lang="en-CA" sz="2000" dirty="0">
                <a:effectLst/>
                <a:ea typeface="Calibri" panose="020F0502020204030204" pitchFamily="34" charset="0"/>
                <a:cs typeface="Times New Roman" panose="02020603050405020304" pitchFamily="18" charset="0"/>
              </a:rPr>
              <a:t>If the goal is student transformation, then it is suggested that a Community of Philosophical Inquiry be anchored in a question that has the following characteristics.</a:t>
            </a:r>
            <a:endParaRPr lang="en-CA" sz="2000" dirty="0">
              <a:ea typeface="Calibri" panose="020F0502020204030204" pitchFamily="34" charset="0"/>
              <a:cs typeface="Times New Roman" panose="02020603050405020304" pitchFamily="18" charset="0"/>
            </a:endParaRPr>
          </a:p>
          <a:p>
            <a:r>
              <a:rPr lang="en-CA" sz="2000" dirty="0">
                <a:effectLst/>
                <a:ea typeface="Calibri" panose="020F0502020204030204" pitchFamily="34" charset="0"/>
                <a:cs typeface="Times New Roman" panose="02020603050405020304" pitchFamily="18" charset="0"/>
              </a:rPr>
              <a:t>(a) </a:t>
            </a:r>
            <a:r>
              <a:rPr lang="en-CA" sz="2000" dirty="0">
                <a:ea typeface="Calibri" panose="020F0502020204030204" pitchFamily="34" charset="0"/>
                <a:cs typeface="Times New Roman" panose="02020603050405020304" pitchFamily="18" charset="0"/>
              </a:rPr>
              <a:t>A</a:t>
            </a:r>
            <a:r>
              <a:rPr lang="en-CA" sz="2000" dirty="0">
                <a:effectLst/>
                <a:ea typeface="Calibri" panose="020F0502020204030204" pitchFamily="34" charset="0"/>
                <a:cs typeface="Times New Roman" panose="02020603050405020304" pitchFamily="18" charset="0"/>
              </a:rPr>
              <a:t> question </a:t>
            </a:r>
            <a:r>
              <a:rPr lang="en-CA" sz="2000" dirty="0">
                <a:ea typeface="Calibri" panose="020F0502020204030204" pitchFamily="34" charset="0"/>
                <a:cs typeface="Times New Roman" panose="02020603050405020304" pitchFamily="18" charset="0"/>
              </a:rPr>
              <a:t>that is</a:t>
            </a:r>
            <a:r>
              <a:rPr lang="en-CA" sz="2000" dirty="0">
                <a:effectLst/>
                <a:ea typeface="Calibri" panose="020F0502020204030204" pitchFamily="34" charset="0"/>
                <a:cs typeface="Times New Roman" panose="02020603050405020304" pitchFamily="18" charset="0"/>
              </a:rPr>
              <a:t> a “real” question—a “through-and-through question”—i.e., a question about which neither the student or facilitator knows the answer); </a:t>
            </a:r>
          </a:p>
          <a:p>
            <a:r>
              <a:rPr lang="en-CA" sz="2000" dirty="0">
                <a:effectLst/>
                <a:ea typeface="Calibri" panose="020F0502020204030204" pitchFamily="34" charset="0"/>
                <a:cs typeface="Times New Roman" panose="02020603050405020304" pitchFamily="18" charset="0"/>
              </a:rPr>
              <a:t>(b) </a:t>
            </a:r>
            <a:r>
              <a:rPr lang="en-CA" sz="2000" dirty="0">
                <a:ea typeface="Calibri" panose="020F0502020204030204" pitchFamily="34" charset="0"/>
                <a:cs typeface="Times New Roman" panose="02020603050405020304" pitchFamily="18" charset="0"/>
              </a:rPr>
              <a:t>A</a:t>
            </a:r>
            <a:r>
              <a:rPr lang="en-CA" sz="2000" dirty="0">
                <a:effectLst/>
                <a:ea typeface="Calibri" panose="020F0502020204030204" pitchFamily="34" charset="0"/>
                <a:cs typeface="Times New Roman" panose="02020603050405020304" pitchFamily="18" charset="0"/>
              </a:rPr>
              <a:t> question </a:t>
            </a:r>
            <a:r>
              <a:rPr lang="en-CA" sz="2000" dirty="0">
                <a:ea typeface="Calibri" panose="020F0502020204030204" pitchFamily="34" charset="0"/>
                <a:cs typeface="Times New Roman" panose="02020603050405020304" pitchFamily="18" charset="0"/>
              </a:rPr>
              <a:t>that is</a:t>
            </a:r>
            <a:r>
              <a:rPr lang="en-CA" sz="2000" dirty="0">
                <a:effectLst/>
                <a:ea typeface="Calibri" panose="020F0502020204030204" pitchFamily="34" charset="0"/>
                <a:cs typeface="Times New Roman" panose="02020603050405020304" pitchFamily="18" charset="0"/>
              </a:rPr>
              <a:t> contentious </a:t>
            </a:r>
            <a:r>
              <a:rPr lang="en-CA" sz="2000" dirty="0">
                <a:ea typeface="Calibri" panose="020F0502020204030204" pitchFamily="34" charset="0"/>
                <a:cs typeface="Times New Roman" panose="02020603050405020304" pitchFamily="18" charset="0"/>
              </a:rPr>
              <a:t>or</a:t>
            </a:r>
            <a:r>
              <a:rPr lang="en-CA" sz="2000" dirty="0">
                <a:effectLst/>
                <a:ea typeface="Calibri" panose="020F0502020204030204" pitchFamily="34" charset="0"/>
                <a:cs typeface="Times New Roman" panose="02020603050405020304" pitchFamily="18" charset="0"/>
              </a:rPr>
              <a:t> a “trapeze question”; and </a:t>
            </a:r>
          </a:p>
          <a:p>
            <a:r>
              <a:rPr lang="en-CA" sz="2000" dirty="0">
                <a:effectLst/>
                <a:ea typeface="Calibri" panose="020F0502020204030204" pitchFamily="34" charset="0"/>
                <a:cs typeface="Times New Roman" panose="02020603050405020304" pitchFamily="18" charset="0"/>
              </a:rPr>
              <a:t>(c) </a:t>
            </a:r>
            <a:r>
              <a:rPr lang="en-CA" sz="2000" dirty="0">
                <a:ea typeface="Calibri" panose="020F0502020204030204" pitchFamily="34" charset="0"/>
                <a:cs typeface="Times New Roman" panose="02020603050405020304" pitchFamily="18" charset="0"/>
              </a:rPr>
              <a:t>A</a:t>
            </a:r>
            <a:r>
              <a:rPr lang="en-CA" sz="2000" dirty="0">
                <a:effectLst/>
                <a:ea typeface="Calibri" panose="020F0502020204030204" pitchFamily="34" charset="0"/>
                <a:cs typeface="Times New Roman" panose="02020603050405020304" pitchFamily="18" charset="0"/>
              </a:rPr>
              <a:t> question about which participants genuinely care (rather than being some academic exercise).</a:t>
            </a:r>
          </a:p>
          <a:p>
            <a:endParaRPr lang="en-CA" sz="20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06471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37112-247A-4954-88B5-61A8FF0FA33C}"/>
              </a:ext>
            </a:extLst>
          </p:cNvPr>
          <p:cNvSpPr>
            <a:spLocks noGrp="1"/>
          </p:cNvSpPr>
          <p:nvPr>
            <p:ph type="title"/>
          </p:nvPr>
        </p:nvSpPr>
        <p:spPr/>
        <p:txBody>
          <a:bodyPr>
            <a:normAutofit fontScale="90000"/>
          </a:bodyPr>
          <a:lstStyle/>
          <a:p>
            <a:pPr algn="ctr"/>
            <a:r>
              <a:rPr lang="en-CA" sz="3200" b="1" dirty="0">
                <a:effectLst/>
                <a:ea typeface="Calibri" panose="020F0502020204030204" pitchFamily="34" charset="0"/>
                <a:cs typeface="Times New Roman" panose="02020603050405020304" pitchFamily="18" charset="0"/>
              </a:rPr>
              <a:t>ii. TO ENSURE THAT SELVES “STICK AROUND,” THEY NEED TO FEEL SEEN</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67317FA-DECC-4216-AD76-0230929379EB}"/>
              </a:ext>
            </a:extLst>
          </p:cNvPr>
          <p:cNvSpPr>
            <a:spLocks noGrp="1"/>
          </p:cNvSpPr>
          <p:nvPr>
            <p:ph idx="1"/>
          </p:nvPr>
        </p:nvSpPr>
        <p:spPr>
          <a:xfrm>
            <a:off x="677333" y="1930401"/>
            <a:ext cx="9034557" cy="4110962"/>
          </a:xfrm>
        </p:spPr>
        <p:txBody>
          <a:bodyPr>
            <a:normAutofit/>
          </a:bodyPr>
          <a:lstStyle/>
          <a:p>
            <a:r>
              <a:rPr lang="en-CA" sz="1800" dirty="0">
                <a:effectLst/>
                <a:ea typeface="Calibri" panose="020F0502020204030204" pitchFamily="34" charset="0"/>
              </a:rPr>
              <a:t>Once selves have been summoned to the inquiry by through-and-through trapeze questions that focus on issues about which participants genuinely care, it is critical that the facilitator, thereafter, engage in communicative moves of the sort that entice participants to stay at the party. </a:t>
            </a:r>
          </a:p>
          <a:p>
            <a:r>
              <a:rPr lang="en-CA" dirty="0">
                <a:ea typeface="Calibri" panose="020F0502020204030204" pitchFamily="34" charset="0"/>
              </a:rPr>
              <a:t>In order to ensure that participants feel “seen” and hence stick around, it will be suggested that </a:t>
            </a:r>
            <a:r>
              <a:rPr lang="en-CA" sz="1800" dirty="0">
                <a:effectLst/>
                <a:ea typeface="Calibri" panose="020F0502020204030204" pitchFamily="34" charset="0"/>
              </a:rPr>
              <a:t>the facilitator ought to </a:t>
            </a:r>
          </a:p>
          <a:p>
            <a:r>
              <a:rPr lang="en-CA" sz="1800" dirty="0">
                <a:effectLst/>
                <a:ea typeface="Calibri" panose="020F0502020204030204" pitchFamily="34" charset="0"/>
              </a:rPr>
              <a:t>(a) question for clarity, </a:t>
            </a:r>
          </a:p>
          <a:p>
            <a:r>
              <a:rPr lang="en-CA" sz="1800" dirty="0">
                <a:effectLst/>
                <a:ea typeface="Calibri" panose="020F0502020204030204" pitchFamily="34" charset="0"/>
              </a:rPr>
              <a:t>(b) question for depth, and </a:t>
            </a:r>
          </a:p>
          <a:p>
            <a:r>
              <a:rPr lang="en-CA" sz="1800" dirty="0">
                <a:effectLst/>
                <a:ea typeface="Calibri" panose="020F0502020204030204" pitchFamily="34" charset="0"/>
              </a:rPr>
              <a:t>(c) respond for connection. </a:t>
            </a:r>
          </a:p>
          <a:p>
            <a:endParaRPr lang="en-CA" dirty="0">
              <a:ea typeface="Calibri" panose="020F0502020204030204" pitchFamily="34" charset="0"/>
            </a:endParaRPr>
          </a:p>
          <a:p>
            <a:r>
              <a:rPr lang="en-CA" sz="1800" dirty="0">
                <a:effectLst/>
                <a:ea typeface="Calibri" panose="020F0502020204030204" pitchFamily="34" charset="0"/>
              </a:rPr>
              <a:t>We will deal with these in turn. </a:t>
            </a:r>
            <a:endParaRPr lang="en-US" dirty="0"/>
          </a:p>
        </p:txBody>
      </p:sp>
    </p:spTree>
    <p:extLst>
      <p:ext uri="{BB962C8B-B14F-4D97-AF65-F5344CB8AC3E}">
        <p14:creationId xmlns:p14="http://schemas.microsoft.com/office/powerpoint/2010/main" val="1410651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4F4CE-D063-463F-B9B8-D8ACA028D745}"/>
              </a:ext>
            </a:extLst>
          </p:cNvPr>
          <p:cNvSpPr>
            <a:spLocks noGrp="1"/>
          </p:cNvSpPr>
          <p:nvPr>
            <p:ph type="title"/>
          </p:nvPr>
        </p:nvSpPr>
        <p:spPr>
          <a:xfrm>
            <a:off x="677334" y="609600"/>
            <a:ext cx="8596668" cy="622434"/>
          </a:xfrm>
        </p:spPr>
        <p:txBody>
          <a:bodyPr>
            <a:normAutofit fontScale="90000"/>
          </a:bodyPr>
          <a:lstStyle/>
          <a:p>
            <a:pPr algn="ctr"/>
            <a:r>
              <a:rPr lang="en-CA" sz="3100" dirty="0">
                <a:effectLst/>
                <a:ea typeface="Calibri" panose="020F0502020204030204" pitchFamily="34" charset="0"/>
                <a:cs typeface="Times New Roman" panose="02020603050405020304" pitchFamily="18" charset="0"/>
              </a:rPr>
              <a:t>(a) Questioning for clarity.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9740208-7A51-4115-9B9D-34563DA1FBF0}"/>
              </a:ext>
            </a:extLst>
          </p:cNvPr>
          <p:cNvSpPr>
            <a:spLocks noGrp="1"/>
          </p:cNvSpPr>
          <p:nvPr>
            <p:ph idx="1"/>
          </p:nvPr>
        </p:nvSpPr>
        <p:spPr>
          <a:xfrm>
            <a:off x="677334" y="1405288"/>
            <a:ext cx="8755424" cy="4843111"/>
          </a:xfrm>
        </p:spPr>
        <p:txBody>
          <a:bodyPr/>
          <a:lstStyle/>
          <a:p>
            <a:r>
              <a:rPr lang="en-CA" sz="1800" dirty="0">
                <a:effectLst/>
                <a:ea typeface="Calibri" panose="020F0502020204030204" pitchFamily="34" charset="0"/>
              </a:rPr>
              <a:t>As a facilitator, if you don’t understand what a participant of a CPI has said, others probably have a similar problem. However, if the viewpoint of that participant is not understood, then </a:t>
            </a:r>
            <a:r>
              <a:rPr lang="en-CA" dirty="0">
                <a:ea typeface="Calibri" panose="020F0502020204030204" pitchFamily="34" charset="0"/>
              </a:rPr>
              <a:t>s/he</a:t>
            </a:r>
            <a:r>
              <a:rPr lang="en-CA" sz="1800" dirty="0">
                <a:effectLst/>
                <a:ea typeface="Calibri" panose="020F0502020204030204" pitchFamily="34" charset="0"/>
              </a:rPr>
              <a:t> has been unsuccessful in making herself visible. </a:t>
            </a:r>
          </a:p>
          <a:p>
            <a:r>
              <a:rPr lang="en-CA" sz="1800" dirty="0">
                <a:effectLst/>
                <a:ea typeface="Calibri" panose="020F0502020204030204" pitchFamily="34" charset="0"/>
              </a:rPr>
              <a:t>For that reason, it is suggested that if an offering is unclear, the facilitator ought to keep questioning until that individual is satisfied that the heard message is what s/he meant.</a:t>
            </a:r>
          </a:p>
          <a:p>
            <a:r>
              <a:rPr lang="en-CA" sz="1800" dirty="0">
                <a:effectLst/>
                <a:ea typeface="Calibri" panose="020F0502020204030204" pitchFamily="34" charset="0"/>
              </a:rPr>
              <a:t>There is a worry that such facilitator involvement may prompt participants to speak to the facilitator rather than to the group. This is why whether soliciting selves is the goal is such an urgent question. If the goal of the CPI is </a:t>
            </a:r>
            <a:r>
              <a:rPr lang="en-CA" dirty="0">
                <a:ea typeface="Calibri" panose="020F0502020204030204" pitchFamily="34" charset="0"/>
              </a:rPr>
              <a:t>primarily</a:t>
            </a:r>
            <a:r>
              <a:rPr lang="en-CA" sz="1800" dirty="0">
                <a:effectLst/>
                <a:ea typeface="Calibri" panose="020F0502020204030204" pitchFamily="34" charset="0"/>
              </a:rPr>
              <a:t> to enhance critical thinking powers, then having a lose rein except to correct argumentative errors seems warranted. However, if educating selves is the goal, then capturing selves as they begin to appear by enhancing their clarity is essential, even if this requires the facilitator’s active involvement. </a:t>
            </a:r>
            <a:endParaRPr lang="en-US" dirty="0"/>
          </a:p>
        </p:txBody>
      </p:sp>
    </p:spTree>
    <p:extLst>
      <p:ext uri="{BB962C8B-B14F-4D97-AF65-F5344CB8AC3E}">
        <p14:creationId xmlns:p14="http://schemas.microsoft.com/office/powerpoint/2010/main" val="213672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054A3-BE10-4BC0-82C9-AC73C8C1967D}"/>
              </a:ext>
            </a:extLst>
          </p:cNvPr>
          <p:cNvSpPr>
            <a:spLocks noGrp="1"/>
          </p:cNvSpPr>
          <p:nvPr>
            <p:ph type="title"/>
          </p:nvPr>
        </p:nvSpPr>
        <p:spPr>
          <a:xfrm>
            <a:off x="677334" y="609600"/>
            <a:ext cx="8596668" cy="786063"/>
          </a:xfrm>
        </p:spPr>
        <p:txBody>
          <a:bodyPr>
            <a:normAutofit fontScale="90000"/>
          </a:bodyPr>
          <a:lstStyle/>
          <a:p>
            <a:pPr algn="ctr"/>
            <a:r>
              <a:rPr lang="en-CA" sz="2800" dirty="0">
                <a:effectLst/>
                <a:ea typeface="Calibri" panose="020F0502020204030204" pitchFamily="34" charset="0"/>
                <a:cs typeface="Times New Roman" panose="02020603050405020304" pitchFamily="18" charset="0"/>
              </a:rPr>
              <a:t>(b) Questioning for depth</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A731D61-02EE-4038-9CF1-71699F5880A5}"/>
              </a:ext>
            </a:extLst>
          </p:cNvPr>
          <p:cNvSpPr>
            <a:spLocks noGrp="1"/>
          </p:cNvSpPr>
          <p:nvPr>
            <p:ph idx="1"/>
          </p:nvPr>
        </p:nvSpPr>
        <p:spPr>
          <a:xfrm>
            <a:off x="677334" y="1212783"/>
            <a:ext cx="8909428" cy="4828579"/>
          </a:xfrm>
        </p:spPr>
        <p:txBody>
          <a:bodyPr>
            <a:normAutofit/>
          </a:bodyPr>
          <a:lstStyle/>
          <a:p>
            <a:r>
              <a:rPr lang="en-CA" sz="1800" dirty="0">
                <a:effectLst/>
                <a:ea typeface="Calibri" panose="020F0502020204030204" pitchFamily="34" charset="0"/>
              </a:rPr>
              <a:t>Keep in mind that the goal here is to get a glimpse at the utterer!</a:t>
            </a:r>
          </a:p>
          <a:p>
            <a:r>
              <a:rPr lang="en-CA" sz="1800" dirty="0">
                <a:effectLst/>
                <a:ea typeface="Calibri" panose="020F0502020204030204" pitchFamily="34" charset="0"/>
              </a:rPr>
              <a:t>Gadamer says that </a:t>
            </a:r>
            <a:r>
              <a:rPr lang="en-CA" sz="1800" dirty="0">
                <a:effectLst/>
                <a:ea typeface="Times New Roman" panose="02020603050405020304" pitchFamily="18" charset="0"/>
              </a:rPr>
              <a:t>unders</a:t>
            </a:r>
            <a:r>
              <a:rPr lang="en-CA" sz="1800" spc="-5" dirty="0">
                <a:effectLst/>
                <a:ea typeface="Times New Roman" panose="02020603050405020304" pitchFamily="18" charset="0"/>
              </a:rPr>
              <a:t>t</a:t>
            </a:r>
            <a:r>
              <a:rPr lang="en-CA" sz="1800" dirty="0">
                <a:effectLst/>
                <a:ea typeface="Times New Roman" panose="02020603050405020304" pitchFamily="18" charset="0"/>
              </a:rPr>
              <a:t>a</a:t>
            </a:r>
            <a:r>
              <a:rPr lang="en-CA" sz="1800" spc="-5" dirty="0">
                <a:effectLst/>
                <a:ea typeface="Times New Roman" panose="02020603050405020304" pitchFamily="18" charset="0"/>
              </a:rPr>
              <a:t>n</a:t>
            </a:r>
            <a:r>
              <a:rPr lang="en-CA" sz="1800" spc="5" dirty="0">
                <a:effectLst/>
                <a:ea typeface="Times New Roman" panose="02020603050405020304" pitchFamily="18" charset="0"/>
              </a:rPr>
              <a:t>d</a:t>
            </a:r>
            <a:r>
              <a:rPr lang="en-CA" sz="1800" dirty="0">
                <a:effectLst/>
                <a:ea typeface="Times New Roman" panose="02020603050405020304" pitchFamily="18" charset="0"/>
              </a:rPr>
              <a:t>i</a:t>
            </a:r>
            <a:r>
              <a:rPr lang="en-CA" sz="1800" spc="-5" dirty="0">
                <a:effectLst/>
                <a:ea typeface="Times New Roman" panose="02020603050405020304" pitchFamily="18" charset="0"/>
              </a:rPr>
              <a:t>n</a:t>
            </a:r>
            <a:r>
              <a:rPr lang="en-CA" sz="1800" dirty="0">
                <a:effectLst/>
                <a:ea typeface="Times New Roman" panose="02020603050405020304" pitchFamily="18" charset="0"/>
              </a:rPr>
              <a:t>g</a:t>
            </a:r>
            <a:r>
              <a:rPr lang="en-CA" sz="1800" spc="5" dirty="0">
                <a:effectLst/>
                <a:ea typeface="Times New Roman" panose="02020603050405020304" pitchFamily="18" charset="0"/>
              </a:rPr>
              <a:t> </a:t>
            </a:r>
            <a:r>
              <a:rPr lang="en-CA" sz="1800" dirty="0">
                <a:effectLst/>
                <a:ea typeface="Times New Roman" panose="02020603050405020304" pitchFamily="18" charset="0"/>
              </a:rPr>
              <a:t>is</a:t>
            </a:r>
            <a:r>
              <a:rPr lang="en-CA" sz="1800" spc="5" dirty="0">
                <a:effectLst/>
                <a:ea typeface="Times New Roman" panose="02020603050405020304" pitchFamily="18" charset="0"/>
              </a:rPr>
              <a:t> </a:t>
            </a:r>
            <a:r>
              <a:rPr lang="en-CA" sz="1800" dirty="0">
                <a:effectLst/>
                <a:ea typeface="Times New Roman" panose="02020603050405020304" pitchFamily="18" charset="0"/>
              </a:rPr>
              <a:t>alwa</a:t>
            </a:r>
            <a:r>
              <a:rPr lang="en-CA" sz="1800" spc="-5" dirty="0">
                <a:effectLst/>
                <a:ea typeface="Times New Roman" panose="02020603050405020304" pitchFamily="18" charset="0"/>
              </a:rPr>
              <a:t>y</a:t>
            </a:r>
            <a:r>
              <a:rPr lang="en-CA" sz="1800" dirty="0">
                <a:effectLst/>
                <a:ea typeface="Times New Roman" panose="02020603050405020304" pitchFamily="18" charset="0"/>
              </a:rPr>
              <a:t>s</a:t>
            </a:r>
            <a:r>
              <a:rPr lang="en-CA" sz="1800" spc="10" dirty="0">
                <a:effectLst/>
                <a:ea typeface="Times New Roman" panose="02020603050405020304" pitchFamily="18" charset="0"/>
              </a:rPr>
              <a:t> </a:t>
            </a:r>
            <a:r>
              <a:rPr lang="en-CA" sz="1800" spc="-5" dirty="0">
                <a:effectLst/>
                <a:ea typeface="Times New Roman" panose="02020603050405020304" pitchFamily="18" charset="0"/>
              </a:rPr>
              <a:t>m</a:t>
            </a:r>
            <a:r>
              <a:rPr lang="en-CA" sz="1800" spc="5" dirty="0">
                <a:effectLst/>
                <a:ea typeface="Times New Roman" panose="02020603050405020304" pitchFamily="18" charset="0"/>
              </a:rPr>
              <a:t>o</a:t>
            </a:r>
            <a:r>
              <a:rPr lang="en-CA" sz="1800" dirty="0">
                <a:effectLst/>
                <a:ea typeface="Times New Roman" panose="02020603050405020304" pitchFamily="18" charset="0"/>
              </a:rPr>
              <a:t>re</a:t>
            </a:r>
            <a:r>
              <a:rPr lang="en-CA" sz="1800" spc="5" dirty="0">
                <a:effectLst/>
                <a:ea typeface="Times New Roman" panose="02020603050405020304" pitchFamily="18" charset="0"/>
              </a:rPr>
              <a:t> </a:t>
            </a:r>
            <a:r>
              <a:rPr lang="en-CA" sz="1800" dirty="0">
                <a:effectLst/>
                <a:ea typeface="Times New Roman" panose="02020603050405020304" pitchFamily="18" charset="0"/>
              </a:rPr>
              <a:t>t</a:t>
            </a:r>
            <a:r>
              <a:rPr lang="en-CA" sz="1800" spc="-5" dirty="0">
                <a:effectLst/>
                <a:ea typeface="Times New Roman" panose="02020603050405020304" pitchFamily="18" charset="0"/>
              </a:rPr>
              <a:t>h</a:t>
            </a:r>
            <a:r>
              <a:rPr lang="en-CA" sz="1800" dirty="0">
                <a:effectLst/>
                <a:ea typeface="Times New Roman" panose="02020603050405020304" pitchFamily="18" charset="0"/>
              </a:rPr>
              <a:t>an</a:t>
            </a:r>
            <a:r>
              <a:rPr lang="en-CA" sz="1800" spc="5" dirty="0">
                <a:effectLst/>
                <a:ea typeface="Times New Roman" panose="02020603050405020304" pitchFamily="18" charset="0"/>
              </a:rPr>
              <a:t> </a:t>
            </a:r>
            <a:r>
              <a:rPr lang="en-CA" sz="1800" spc="-15" dirty="0">
                <a:effectLst/>
                <a:ea typeface="Times New Roman" panose="02020603050405020304" pitchFamily="18" charset="0"/>
              </a:rPr>
              <a:t>m</a:t>
            </a:r>
            <a:r>
              <a:rPr lang="en-CA" sz="1800" dirty="0">
                <a:effectLst/>
                <a:ea typeface="Times New Roman" panose="02020603050405020304" pitchFamily="18" charset="0"/>
              </a:rPr>
              <a:t>erely</a:t>
            </a:r>
            <a:r>
              <a:rPr lang="en-CA" sz="1800" spc="5" dirty="0">
                <a:effectLst/>
                <a:ea typeface="Times New Roman" panose="02020603050405020304" pitchFamily="18" charset="0"/>
              </a:rPr>
              <a:t> </a:t>
            </a:r>
            <a:r>
              <a:rPr lang="en-CA" sz="1800" dirty="0">
                <a:effectLst/>
                <a:ea typeface="Times New Roman" panose="02020603050405020304" pitchFamily="18" charset="0"/>
              </a:rPr>
              <a:t>re-crea</a:t>
            </a:r>
            <a:r>
              <a:rPr lang="en-CA" sz="1800" spc="-5" dirty="0">
                <a:effectLst/>
                <a:ea typeface="Times New Roman" panose="02020603050405020304" pitchFamily="18" charset="0"/>
              </a:rPr>
              <a:t>t</a:t>
            </a:r>
            <a:r>
              <a:rPr lang="en-CA" sz="1800" dirty="0">
                <a:effectLst/>
                <a:ea typeface="Times New Roman" panose="02020603050405020304" pitchFamily="18" charset="0"/>
              </a:rPr>
              <a:t>i</a:t>
            </a:r>
            <a:r>
              <a:rPr lang="en-CA" sz="1800" spc="-5" dirty="0">
                <a:effectLst/>
                <a:ea typeface="Times New Roman" panose="02020603050405020304" pitchFamily="18" charset="0"/>
              </a:rPr>
              <a:t>n</a:t>
            </a:r>
            <a:r>
              <a:rPr lang="en-CA" sz="1800" dirty="0">
                <a:effectLst/>
                <a:ea typeface="Times New Roman" panose="02020603050405020304" pitchFamily="18" charset="0"/>
              </a:rPr>
              <a:t>g s</a:t>
            </a:r>
            <a:r>
              <a:rPr lang="en-CA" sz="1800" spc="10" dirty="0">
                <a:effectLst/>
                <a:ea typeface="Times New Roman" panose="02020603050405020304" pitchFamily="18" charset="0"/>
              </a:rPr>
              <a:t>o</a:t>
            </a:r>
            <a:r>
              <a:rPr lang="en-CA" sz="1800" spc="-15" dirty="0">
                <a:effectLst/>
                <a:ea typeface="Times New Roman" panose="02020603050405020304" pitchFamily="18" charset="0"/>
              </a:rPr>
              <a:t>m</a:t>
            </a:r>
            <a:r>
              <a:rPr lang="en-CA" sz="1800" dirty="0">
                <a:effectLst/>
                <a:ea typeface="Times New Roman" panose="02020603050405020304" pitchFamily="18" charset="0"/>
              </a:rPr>
              <a:t>eone</a:t>
            </a:r>
            <a:r>
              <a:rPr lang="en-CA" sz="1800" spc="5" dirty="0">
                <a:effectLst/>
                <a:ea typeface="Times New Roman" panose="02020603050405020304" pitchFamily="18" charset="0"/>
              </a:rPr>
              <a:t> </a:t>
            </a:r>
            <a:r>
              <a:rPr lang="en-CA" sz="1800" dirty="0">
                <a:effectLst/>
                <a:ea typeface="Times New Roman" panose="02020603050405020304" pitchFamily="18" charset="0"/>
              </a:rPr>
              <a:t>el</a:t>
            </a:r>
            <a:r>
              <a:rPr lang="en-CA" sz="1800" spc="-5" dirty="0">
                <a:effectLst/>
                <a:ea typeface="Times New Roman" panose="02020603050405020304" pitchFamily="18" charset="0"/>
              </a:rPr>
              <a:t>s</a:t>
            </a:r>
            <a:r>
              <a:rPr lang="en-CA" sz="1800" dirty="0">
                <a:effectLst/>
                <a:ea typeface="Times New Roman" panose="02020603050405020304" pitchFamily="18" charset="0"/>
              </a:rPr>
              <a:t>e</a:t>
            </a:r>
            <a:r>
              <a:rPr lang="en-CA" sz="1800" spc="-60" dirty="0">
                <a:effectLst/>
                <a:ea typeface="Times New Roman" panose="02020603050405020304" pitchFamily="18" charset="0"/>
              </a:rPr>
              <a:t>’</a:t>
            </a:r>
            <a:r>
              <a:rPr lang="en-CA" sz="1800" dirty="0">
                <a:effectLst/>
                <a:ea typeface="Times New Roman" panose="02020603050405020304" pitchFamily="18" charset="0"/>
              </a:rPr>
              <a:t>s</a:t>
            </a:r>
            <a:r>
              <a:rPr lang="en-CA" sz="1800" spc="10" dirty="0">
                <a:effectLst/>
                <a:ea typeface="Times New Roman" panose="02020603050405020304" pitchFamily="18" charset="0"/>
              </a:rPr>
              <a:t> </a:t>
            </a:r>
            <a:r>
              <a:rPr lang="en-CA" sz="1800" spc="-15" dirty="0">
                <a:effectLst/>
                <a:ea typeface="Times New Roman" panose="02020603050405020304" pitchFamily="18" charset="0"/>
              </a:rPr>
              <a:t>m</a:t>
            </a:r>
            <a:r>
              <a:rPr lang="en-CA" sz="1800" dirty="0">
                <a:effectLst/>
                <a:ea typeface="Times New Roman" panose="02020603050405020304" pitchFamily="18" charset="0"/>
              </a:rPr>
              <a:t>eaning”; that</a:t>
            </a:r>
            <a:r>
              <a:rPr lang="en-CA" sz="1800" spc="10" dirty="0">
                <a:effectLst/>
                <a:ea typeface="Times New Roman" panose="02020603050405020304" pitchFamily="18" charset="0"/>
              </a:rPr>
              <a:t> </a:t>
            </a:r>
            <a:r>
              <a:rPr lang="en-CA" sz="1800" spc="-5" dirty="0">
                <a:effectLst/>
                <a:ea typeface="Times New Roman" panose="02020603050405020304" pitchFamily="18" charset="0"/>
              </a:rPr>
              <a:t>“</a:t>
            </a:r>
            <a:r>
              <a:rPr lang="en-CA" sz="1800" dirty="0">
                <a:effectLst/>
                <a:ea typeface="Times New Roman" panose="02020603050405020304" pitchFamily="18" charset="0"/>
              </a:rPr>
              <a:t>a</a:t>
            </a:r>
            <a:r>
              <a:rPr lang="en-CA" sz="1800" spc="5" dirty="0">
                <a:effectLst/>
                <a:ea typeface="Times New Roman" panose="02020603050405020304" pitchFamily="18" charset="0"/>
              </a:rPr>
              <a:t> </a:t>
            </a:r>
            <a:r>
              <a:rPr lang="en-CA" sz="1800" dirty="0">
                <a:effectLst/>
                <a:ea typeface="Times New Roman" panose="02020603050405020304" pitchFamily="18" charset="0"/>
              </a:rPr>
              <a:t>person who</a:t>
            </a:r>
            <a:r>
              <a:rPr lang="en-CA" sz="1800" spc="10" dirty="0">
                <a:effectLst/>
                <a:ea typeface="Times New Roman" panose="02020603050405020304" pitchFamily="18" charset="0"/>
              </a:rPr>
              <a:t> </a:t>
            </a:r>
            <a:r>
              <a:rPr lang="en-CA" sz="1800" dirty="0">
                <a:effectLst/>
                <a:ea typeface="Times New Roman" panose="02020603050405020304" pitchFamily="18" charset="0"/>
              </a:rPr>
              <a:t>w</a:t>
            </a:r>
            <a:r>
              <a:rPr lang="en-CA" sz="1800" spc="-5" dirty="0">
                <a:effectLst/>
                <a:ea typeface="Times New Roman" panose="02020603050405020304" pitchFamily="18" charset="0"/>
              </a:rPr>
              <a:t>a</a:t>
            </a:r>
            <a:r>
              <a:rPr lang="en-CA" sz="1800" dirty="0">
                <a:effectLst/>
                <a:ea typeface="Times New Roman" panose="02020603050405020304" pitchFamily="18" charset="0"/>
              </a:rPr>
              <a:t>nts to u</a:t>
            </a:r>
            <a:r>
              <a:rPr lang="en-CA" sz="1800" spc="-5" dirty="0">
                <a:effectLst/>
                <a:ea typeface="Times New Roman" panose="02020603050405020304" pitchFamily="18" charset="0"/>
              </a:rPr>
              <a:t>n</a:t>
            </a:r>
            <a:r>
              <a:rPr lang="en-CA" sz="1800" dirty="0">
                <a:effectLst/>
                <a:ea typeface="Times New Roman" panose="02020603050405020304" pitchFamily="18" charset="0"/>
              </a:rPr>
              <a:t>derst</a:t>
            </a:r>
            <a:r>
              <a:rPr lang="en-CA" sz="1800" spc="-5" dirty="0">
                <a:effectLst/>
                <a:ea typeface="Times New Roman" panose="02020603050405020304" pitchFamily="18" charset="0"/>
              </a:rPr>
              <a:t>a</a:t>
            </a:r>
            <a:r>
              <a:rPr lang="en-CA" sz="1800" dirty="0">
                <a:effectLst/>
                <a:ea typeface="Times New Roman" panose="02020603050405020304" pitchFamily="18" charset="0"/>
              </a:rPr>
              <a:t>nd</a:t>
            </a:r>
            <a:r>
              <a:rPr lang="en-CA" sz="1800" spc="5" dirty="0">
                <a:effectLst/>
                <a:ea typeface="Times New Roman" panose="02020603050405020304" pitchFamily="18" charset="0"/>
              </a:rPr>
              <a:t> </a:t>
            </a:r>
            <a:r>
              <a:rPr lang="en-CA" sz="1800" spc="-5" dirty="0">
                <a:effectLst/>
                <a:ea typeface="Times New Roman" panose="02020603050405020304" pitchFamily="18" charset="0"/>
              </a:rPr>
              <a:t>m</a:t>
            </a:r>
            <a:r>
              <a:rPr lang="en-CA" sz="1800" spc="5" dirty="0">
                <a:effectLst/>
                <a:ea typeface="Times New Roman" panose="02020603050405020304" pitchFamily="18" charset="0"/>
              </a:rPr>
              <a:t>u</a:t>
            </a:r>
            <a:r>
              <a:rPr lang="en-CA" sz="1800" dirty="0">
                <a:effectLst/>
                <a:ea typeface="Times New Roman" panose="02020603050405020304" pitchFamily="18" charset="0"/>
              </a:rPr>
              <a:t>st</a:t>
            </a:r>
            <a:r>
              <a:rPr lang="en-CA" sz="1800" spc="5" dirty="0">
                <a:effectLst/>
                <a:ea typeface="Times New Roman" panose="02020603050405020304" pitchFamily="18" charset="0"/>
              </a:rPr>
              <a:t> </a:t>
            </a:r>
            <a:r>
              <a:rPr lang="en-CA" sz="1800" spc="-5" dirty="0">
                <a:effectLst/>
                <a:ea typeface="Times New Roman" panose="02020603050405020304" pitchFamily="18" charset="0"/>
              </a:rPr>
              <a:t>q</a:t>
            </a:r>
            <a:r>
              <a:rPr lang="en-CA" sz="1800" spc="5" dirty="0">
                <a:effectLst/>
                <a:ea typeface="Times New Roman" panose="02020603050405020304" pitchFamily="18" charset="0"/>
              </a:rPr>
              <a:t>u</a:t>
            </a:r>
            <a:r>
              <a:rPr lang="en-CA" sz="1800" dirty="0">
                <a:effectLst/>
                <a:ea typeface="Times New Roman" panose="02020603050405020304" pitchFamily="18" charset="0"/>
              </a:rPr>
              <a:t>es</a:t>
            </a:r>
            <a:r>
              <a:rPr lang="en-CA" sz="1800" spc="-5" dirty="0">
                <a:effectLst/>
                <a:ea typeface="Times New Roman" panose="02020603050405020304" pitchFamily="18" charset="0"/>
              </a:rPr>
              <a:t>t</a:t>
            </a:r>
            <a:r>
              <a:rPr lang="en-CA" sz="1800" dirty="0">
                <a:effectLst/>
                <a:ea typeface="Times New Roman" panose="02020603050405020304" pitchFamily="18" charset="0"/>
              </a:rPr>
              <a:t>i</a:t>
            </a:r>
            <a:r>
              <a:rPr lang="en-CA" sz="1800" spc="-5" dirty="0">
                <a:effectLst/>
                <a:ea typeface="Times New Roman" panose="02020603050405020304" pitchFamily="18" charset="0"/>
              </a:rPr>
              <a:t>o</a:t>
            </a:r>
            <a:r>
              <a:rPr lang="en-CA" sz="1800" dirty="0">
                <a:effectLst/>
                <a:ea typeface="Times New Roman" panose="02020603050405020304" pitchFamily="18" charset="0"/>
              </a:rPr>
              <a:t>n</a:t>
            </a:r>
            <a:r>
              <a:rPr lang="en-CA" sz="1800" spc="5" dirty="0">
                <a:effectLst/>
                <a:ea typeface="Times New Roman" panose="02020603050405020304" pitchFamily="18" charset="0"/>
              </a:rPr>
              <a:t> </a:t>
            </a:r>
            <a:r>
              <a:rPr lang="en-CA" sz="1800" dirty="0">
                <a:effectLst/>
                <a:ea typeface="Times New Roman" panose="02020603050405020304" pitchFamily="18" charset="0"/>
              </a:rPr>
              <a:t>what</a:t>
            </a:r>
            <a:r>
              <a:rPr lang="en-CA" sz="1800" spc="-5" dirty="0">
                <a:effectLst/>
                <a:ea typeface="Times New Roman" panose="02020603050405020304" pitchFamily="18" charset="0"/>
              </a:rPr>
              <a:t> </a:t>
            </a:r>
            <a:r>
              <a:rPr lang="en-CA" sz="1800" dirty="0">
                <a:effectLst/>
                <a:ea typeface="Times New Roman" panose="02020603050405020304" pitchFamily="18" charset="0"/>
              </a:rPr>
              <a:t>lies</a:t>
            </a:r>
            <a:r>
              <a:rPr lang="en-CA" sz="1800" spc="-5" dirty="0">
                <a:effectLst/>
                <a:ea typeface="Times New Roman" panose="02020603050405020304" pitchFamily="18" charset="0"/>
              </a:rPr>
              <a:t> </a:t>
            </a:r>
            <a:r>
              <a:rPr lang="en-CA" sz="1800" dirty="0">
                <a:effectLst/>
                <a:ea typeface="Times New Roman" panose="02020603050405020304" pitchFamily="18" charset="0"/>
              </a:rPr>
              <a:t>b</a:t>
            </a:r>
            <a:r>
              <a:rPr lang="en-CA" sz="1800" spc="-5" dirty="0">
                <a:effectLst/>
                <a:ea typeface="Times New Roman" panose="02020603050405020304" pitchFamily="18" charset="0"/>
              </a:rPr>
              <a:t>e</a:t>
            </a:r>
            <a:r>
              <a:rPr lang="en-CA" sz="1800" dirty="0">
                <a:effectLst/>
                <a:ea typeface="Times New Roman" panose="02020603050405020304" pitchFamily="18" charset="0"/>
              </a:rPr>
              <a:t>hi</a:t>
            </a:r>
            <a:r>
              <a:rPr lang="en-CA" sz="1800" spc="-5" dirty="0">
                <a:effectLst/>
                <a:ea typeface="Times New Roman" panose="02020603050405020304" pitchFamily="18" charset="0"/>
              </a:rPr>
              <a:t>n</a:t>
            </a:r>
            <a:r>
              <a:rPr lang="en-CA" sz="1800" dirty="0">
                <a:effectLst/>
                <a:ea typeface="Times New Roman" panose="02020603050405020304" pitchFamily="18" charset="0"/>
              </a:rPr>
              <a:t>d what</a:t>
            </a:r>
            <a:r>
              <a:rPr lang="en-CA" sz="1800" spc="5" dirty="0">
                <a:effectLst/>
                <a:ea typeface="Times New Roman" panose="02020603050405020304" pitchFamily="18" charset="0"/>
              </a:rPr>
              <a:t> </a:t>
            </a:r>
            <a:r>
              <a:rPr lang="en-CA" sz="1800" dirty="0">
                <a:effectLst/>
                <a:ea typeface="Times New Roman" panose="02020603050405020304" pitchFamily="18" charset="0"/>
              </a:rPr>
              <a:t>is</a:t>
            </a:r>
            <a:r>
              <a:rPr lang="en-CA" sz="1800" spc="5" dirty="0">
                <a:effectLst/>
                <a:ea typeface="Times New Roman" panose="02020603050405020304" pitchFamily="18" charset="0"/>
              </a:rPr>
              <a:t> </a:t>
            </a:r>
            <a:r>
              <a:rPr lang="en-CA" sz="1800" dirty="0">
                <a:effectLst/>
                <a:ea typeface="Times New Roman" panose="02020603050405020304" pitchFamily="18" charset="0"/>
              </a:rPr>
              <a:t>s</a:t>
            </a:r>
            <a:r>
              <a:rPr lang="en-CA" sz="1800" spc="-5" dirty="0">
                <a:effectLst/>
                <a:ea typeface="Times New Roman" panose="02020603050405020304" pitchFamily="18" charset="0"/>
              </a:rPr>
              <a:t>a</a:t>
            </a:r>
            <a:r>
              <a:rPr lang="en-CA" sz="1800" dirty="0">
                <a:effectLst/>
                <a:ea typeface="Times New Roman" panose="02020603050405020304" pitchFamily="18" charset="0"/>
              </a:rPr>
              <a:t>i</a:t>
            </a:r>
            <a:r>
              <a:rPr lang="en-CA" sz="1800" spc="-5" dirty="0">
                <a:effectLst/>
                <a:ea typeface="Times New Roman" panose="02020603050405020304" pitchFamily="18" charset="0"/>
              </a:rPr>
              <a:t>d</a:t>
            </a:r>
            <a:r>
              <a:rPr lang="en-CA" spc="-5" dirty="0">
                <a:ea typeface="Times New Roman" panose="02020603050405020304" pitchFamily="18" charset="0"/>
              </a:rPr>
              <a:t>,</a:t>
            </a:r>
            <a:r>
              <a:rPr lang="en-CA" sz="1800" spc="-5" dirty="0">
                <a:effectLst/>
                <a:ea typeface="Times New Roman" panose="02020603050405020304" pitchFamily="18" charset="0"/>
              </a:rPr>
              <a:t>” until </a:t>
            </a:r>
            <a:r>
              <a:rPr lang="en-CA" spc="-5" dirty="0">
                <a:ea typeface="Times New Roman" panose="02020603050405020304" pitchFamily="18" charset="0"/>
              </a:rPr>
              <a:t>s/he</a:t>
            </a:r>
            <a:r>
              <a:rPr lang="en-CA" sz="1800" spc="15" dirty="0">
                <a:effectLst/>
                <a:ea typeface="Times New Roman" panose="02020603050405020304" pitchFamily="18" charset="0"/>
              </a:rPr>
              <a:t> </a:t>
            </a:r>
            <a:r>
              <a:rPr lang="en-CA" sz="1800" spc="-15" dirty="0">
                <a:effectLst/>
                <a:ea typeface="Times New Roman" panose="02020603050405020304" pitchFamily="18" charset="0"/>
              </a:rPr>
              <a:t>m</a:t>
            </a:r>
            <a:r>
              <a:rPr lang="en-CA" sz="1800" dirty="0">
                <a:effectLst/>
                <a:ea typeface="Times New Roman" panose="02020603050405020304" pitchFamily="18" charset="0"/>
              </a:rPr>
              <a:t>oves</a:t>
            </a:r>
            <a:r>
              <a:rPr lang="en-CA" sz="1800" spc="10" dirty="0">
                <a:effectLst/>
                <a:ea typeface="Times New Roman" panose="02020603050405020304" pitchFamily="18" charset="0"/>
              </a:rPr>
              <a:t> </a:t>
            </a:r>
            <a:r>
              <a:rPr lang="en-CA" sz="1800" dirty="0">
                <a:effectLst/>
                <a:ea typeface="Times New Roman" panose="02020603050405020304" pitchFamily="18" charset="0"/>
              </a:rPr>
              <a:t>i</a:t>
            </a:r>
            <a:r>
              <a:rPr lang="en-CA" sz="1800" spc="-5" dirty="0">
                <a:effectLst/>
                <a:ea typeface="Times New Roman" panose="02020603050405020304" pitchFamily="18" charset="0"/>
              </a:rPr>
              <a:t>n</a:t>
            </a:r>
            <a:r>
              <a:rPr lang="en-CA" sz="1800" dirty="0">
                <a:effectLst/>
                <a:ea typeface="Times New Roman" panose="02020603050405020304" pitchFamily="18" charset="0"/>
              </a:rPr>
              <a:t>to “t</a:t>
            </a:r>
            <a:r>
              <a:rPr lang="en-CA" sz="1800" spc="-5" dirty="0">
                <a:effectLst/>
                <a:ea typeface="Times New Roman" panose="02020603050405020304" pitchFamily="18" charset="0"/>
              </a:rPr>
              <a:t>h</a:t>
            </a:r>
            <a:r>
              <a:rPr lang="en-CA" sz="1800" dirty="0">
                <a:effectLst/>
                <a:ea typeface="Times New Roman" panose="02020603050405020304" pitchFamily="18" charset="0"/>
              </a:rPr>
              <a:t>e</a:t>
            </a:r>
            <a:r>
              <a:rPr lang="en-CA" sz="1800" spc="5" dirty="0">
                <a:effectLst/>
                <a:ea typeface="Times New Roman" panose="02020603050405020304" pitchFamily="18" charset="0"/>
              </a:rPr>
              <a:t> </a:t>
            </a:r>
            <a:r>
              <a:rPr lang="en-CA" sz="1800" dirty="0">
                <a:effectLst/>
                <a:ea typeface="Times New Roman" panose="02020603050405020304" pitchFamily="18" charset="0"/>
              </a:rPr>
              <a:t>hor</a:t>
            </a:r>
            <a:r>
              <a:rPr lang="en-CA" sz="1800" spc="-5" dirty="0">
                <a:effectLst/>
                <a:ea typeface="Times New Roman" panose="02020603050405020304" pitchFamily="18" charset="0"/>
              </a:rPr>
              <a:t>i</a:t>
            </a:r>
            <a:r>
              <a:rPr lang="en-CA" sz="1800" dirty="0">
                <a:effectLst/>
                <a:ea typeface="Times New Roman" panose="02020603050405020304" pitchFamily="18" charset="0"/>
              </a:rPr>
              <a:t>z</a:t>
            </a:r>
            <a:r>
              <a:rPr lang="en-CA" sz="1800" spc="-5" dirty="0">
                <a:effectLst/>
                <a:ea typeface="Times New Roman" panose="02020603050405020304" pitchFamily="18" charset="0"/>
              </a:rPr>
              <a:t>o</a:t>
            </a:r>
            <a:r>
              <a:rPr lang="en-CA" sz="1800" dirty="0">
                <a:effectLst/>
                <a:ea typeface="Times New Roman" panose="02020603050405020304" pitchFamily="18" charset="0"/>
              </a:rPr>
              <a:t>n</a:t>
            </a:r>
            <a:r>
              <a:rPr lang="en-CA" sz="1800" spc="10" dirty="0">
                <a:effectLst/>
                <a:ea typeface="Times New Roman" panose="02020603050405020304" pitchFamily="18" charset="0"/>
              </a:rPr>
              <a:t> </a:t>
            </a:r>
            <a:r>
              <a:rPr lang="en-CA" sz="1800" dirty="0">
                <a:effectLst/>
                <a:ea typeface="Times New Roman" panose="02020603050405020304" pitchFamily="18" charset="0"/>
              </a:rPr>
              <a:t>of</a:t>
            </a:r>
            <a:r>
              <a:rPr lang="en-CA" sz="1800" spc="10" dirty="0">
                <a:effectLst/>
                <a:ea typeface="Times New Roman" panose="02020603050405020304" pitchFamily="18" charset="0"/>
              </a:rPr>
              <a:t> </a:t>
            </a:r>
            <a:r>
              <a:rPr lang="en-CA" sz="1800" spc="-5" dirty="0">
                <a:effectLst/>
                <a:ea typeface="Times New Roman" panose="02020603050405020304" pitchFamily="18" charset="0"/>
              </a:rPr>
              <a:t>th</a:t>
            </a:r>
            <a:r>
              <a:rPr lang="en-CA" sz="1800" dirty="0">
                <a:effectLst/>
                <a:ea typeface="Times New Roman" panose="02020603050405020304" pitchFamily="18" charset="0"/>
              </a:rPr>
              <a:t>e</a:t>
            </a:r>
            <a:r>
              <a:rPr lang="en-CA" sz="1800" spc="10" dirty="0">
                <a:effectLst/>
                <a:ea typeface="Times New Roman" panose="02020603050405020304" pitchFamily="18" charset="0"/>
              </a:rPr>
              <a:t> </a:t>
            </a:r>
            <a:r>
              <a:rPr lang="en-CA" sz="1800" dirty="0">
                <a:effectLst/>
                <a:ea typeface="Times New Roman" panose="02020603050405020304" pitchFamily="18" charset="0"/>
              </a:rPr>
              <a:t>o</a:t>
            </a:r>
            <a:r>
              <a:rPr lang="en-CA" sz="1800" spc="-5" dirty="0">
                <a:effectLst/>
                <a:ea typeface="Times New Roman" panose="02020603050405020304" pitchFamily="18" charset="0"/>
              </a:rPr>
              <a:t>t</a:t>
            </a:r>
            <a:r>
              <a:rPr lang="en-CA" sz="1800" dirty="0">
                <a:effectLst/>
                <a:ea typeface="Times New Roman" panose="02020603050405020304" pitchFamily="18" charset="0"/>
              </a:rPr>
              <a:t>he</a:t>
            </a:r>
            <a:r>
              <a:rPr lang="en-CA" sz="1800" spc="-60" dirty="0">
                <a:effectLst/>
                <a:ea typeface="Times New Roman" panose="02020603050405020304" pitchFamily="18" charset="0"/>
              </a:rPr>
              <a:t>r</a:t>
            </a:r>
            <a:r>
              <a:rPr lang="en-CA" sz="1800" dirty="0">
                <a:effectLst/>
                <a:ea typeface="Times New Roman" panose="02020603050405020304" pitchFamily="18" charset="0"/>
              </a:rPr>
              <a:t>.”</a:t>
            </a:r>
          </a:p>
          <a:p>
            <a:r>
              <a:rPr lang="en-CA" sz="1800" dirty="0">
                <a:effectLst/>
                <a:ea typeface="Calibri" panose="020F0502020204030204" pitchFamily="34" charset="0"/>
              </a:rPr>
              <a:t>A good strategy is to ask a “second why” so as to inquire how what is said (or done) fits into the pattern of who the person intends to become. </a:t>
            </a:r>
          </a:p>
          <a:p>
            <a:r>
              <a:rPr lang="en-CA" sz="1800" dirty="0">
                <a:effectLst/>
                <a:ea typeface="Calibri" panose="020F0502020204030204" pitchFamily="34" charset="0"/>
              </a:rPr>
              <a:t>As long as the facilitator recognizes that </a:t>
            </a:r>
            <a:r>
              <a:rPr lang="en-CA" sz="1800" b="1" dirty="0">
                <a:effectLst/>
                <a:ea typeface="Calibri" panose="020F0502020204030204" pitchFamily="34" charset="0"/>
              </a:rPr>
              <a:t>person-perception</a:t>
            </a:r>
            <a:r>
              <a:rPr lang="en-CA" sz="1800" dirty="0">
                <a:effectLst/>
                <a:ea typeface="Calibri" panose="020F0502020204030204" pitchFamily="34" charset="0"/>
              </a:rPr>
              <a:t> is  part of her mandate, then she will </a:t>
            </a:r>
            <a:r>
              <a:rPr lang="en-CA" dirty="0">
                <a:ea typeface="Calibri" panose="020F0502020204030204" pitchFamily="34" charset="0"/>
              </a:rPr>
              <a:t>not </a:t>
            </a:r>
            <a:r>
              <a:rPr lang="en-CA" sz="1800" dirty="0">
                <a:effectLst/>
                <a:ea typeface="Calibri" panose="020F0502020204030204" pitchFamily="34" charset="0"/>
              </a:rPr>
              <a:t>be reticent to question in a way that, in more traditional academic circumstances, might seem inappropriately personal. </a:t>
            </a:r>
          </a:p>
          <a:p>
            <a:r>
              <a:rPr lang="en-CA" sz="1800" dirty="0">
                <a:effectLst/>
                <a:ea typeface="Calibri" panose="020F0502020204030204" pitchFamily="34" charset="0"/>
              </a:rPr>
              <a:t>This, along with other strategies (such as making it a cardinal rule that everyone know everyone else’s name) will help create an environment in which participants recognize that their selves are welcome. </a:t>
            </a:r>
            <a:endParaRPr lang="en-US" dirty="0"/>
          </a:p>
        </p:txBody>
      </p:sp>
    </p:spTree>
    <p:extLst>
      <p:ext uri="{BB962C8B-B14F-4D97-AF65-F5344CB8AC3E}">
        <p14:creationId xmlns:p14="http://schemas.microsoft.com/office/powerpoint/2010/main" val="3620478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CD00-C82E-4070-AA02-90231FE80D40}"/>
              </a:ext>
            </a:extLst>
          </p:cNvPr>
          <p:cNvSpPr>
            <a:spLocks noGrp="1"/>
          </p:cNvSpPr>
          <p:nvPr>
            <p:ph type="title"/>
          </p:nvPr>
        </p:nvSpPr>
        <p:spPr>
          <a:xfrm>
            <a:off x="677334" y="609600"/>
            <a:ext cx="8596668" cy="593558"/>
          </a:xfrm>
        </p:spPr>
        <p:txBody>
          <a:bodyPr>
            <a:normAutofit fontScale="90000"/>
          </a:bodyPr>
          <a:lstStyle/>
          <a:p>
            <a:pPr algn="ctr"/>
            <a:r>
              <a:rPr lang="en-CA" sz="2800" dirty="0">
                <a:effectLst/>
                <a:ea typeface="Calibri" panose="020F0502020204030204" pitchFamily="34" charset="0"/>
                <a:cs typeface="Times New Roman" panose="02020603050405020304" pitchFamily="18" charset="0"/>
              </a:rPr>
              <a:t>(c) Responding for connection</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5146C6C-8CBF-457E-B16B-A8476A90BA1D}"/>
              </a:ext>
            </a:extLst>
          </p:cNvPr>
          <p:cNvSpPr>
            <a:spLocks noGrp="1"/>
          </p:cNvSpPr>
          <p:nvPr>
            <p:ph idx="1"/>
          </p:nvPr>
        </p:nvSpPr>
        <p:spPr>
          <a:xfrm>
            <a:off x="677333" y="1318661"/>
            <a:ext cx="9005681" cy="4722701"/>
          </a:xfrm>
        </p:spPr>
        <p:txBody>
          <a:bodyPr/>
          <a:lstStyle/>
          <a:p>
            <a:r>
              <a:rPr lang="en-CA" sz="1800" dirty="0">
                <a:effectLst/>
                <a:ea typeface="Calibri" panose="020F0502020204030204" pitchFamily="34" charset="0"/>
              </a:rPr>
              <a:t>Daniel Siegel, writing from the point of "Interpersonal Neurobiology (IPNB)," i.e., a field that studies how interpersonal interaction affects the structure of the brain, argues that interpersonal communicative interaction—both early in life and throughout adulthood—play a central role in shaping the brain and, along with it, the ever-emerging mind. </a:t>
            </a:r>
          </a:p>
          <a:p>
            <a:r>
              <a:rPr lang="en-CA" sz="1800" dirty="0">
                <a:effectLst/>
                <a:ea typeface="Calibri" panose="020F0502020204030204" pitchFamily="34" charset="0"/>
              </a:rPr>
              <a:t>What is important is that we are involved in </a:t>
            </a:r>
            <a:r>
              <a:rPr lang="en-CA" sz="1800" i="1" dirty="0">
                <a:effectLst/>
                <a:ea typeface="Calibri" panose="020F0502020204030204" pitchFamily="34" charset="0"/>
              </a:rPr>
              <a:t>contingent communication</a:t>
            </a:r>
            <a:r>
              <a:rPr lang="en-CA" sz="1800" dirty="0">
                <a:effectLst/>
                <a:ea typeface="Calibri" panose="020F0502020204030204" pitchFamily="34" charset="0"/>
              </a:rPr>
              <a:t> by which he means that we respond to one another in a way that suggests that the other </a:t>
            </a:r>
            <a:r>
              <a:rPr lang="en-CA" sz="1800" dirty="0">
                <a:effectLst/>
                <a:ea typeface="Times New Roman" panose="02020603050405020304" pitchFamily="18" charset="0"/>
              </a:rPr>
              <a:t>is seen as having an internal centre of subjective life worthy of attention; </a:t>
            </a:r>
            <a:r>
              <a:rPr lang="en-CA" sz="1800" dirty="0">
                <a:effectLst/>
                <a:ea typeface="Calibri" panose="020F0502020204030204" pitchFamily="34" charset="0"/>
              </a:rPr>
              <a:t>that, in communicating with the other, we are attempting to see the other’s minds—what Siegel refers to as “mind-sight.” </a:t>
            </a:r>
          </a:p>
          <a:p>
            <a:r>
              <a:rPr lang="en-CA" sz="1800" dirty="0">
                <a:effectLst/>
                <a:ea typeface="Times New Roman" panose="02020603050405020304" pitchFamily="18" charset="0"/>
              </a:rPr>
              <a:t>So, if educating selves is the goal, facilitators need not be reticent to respond in a ways that says simply “I hear you.” It is perfectly legitimate for facilitators to say e.g., “So you are telling me that …,” or “so you disagree with John when he says . . . ,” before passing it off to the rest of the group to respond. </a:t>
            </a:r>
            <a:endParaRPr lang="en-US" dirty="0"/>
          </a:p>
        </p:txBody>
      </p:sp>
    </p:spTree>
    <p:extLst>
      <p:ext uri="{BB962C8B-B14F-4D97-AF65-F5344CB8AC3E}">
        <p14:creationId xmlns:p14="http://schemas.microsoft.com/office/powerpoint/2010/main" val="959311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249A1-D4EB-42FF-9350-9B2F0F6F7EFC}"/>
              </a:ext>
            </a:extLst>
          </p:cNvPr>
          <p:cNvSpPr>
            <a:spLocks noGrp="1"/>
          </p:cNvSpPr>
          <p:nvPr>
            <p:ph type="title"/>
          </p:nvPr>
        </p:nvSpPr>
        <p:spPr/>
        <p:txBody>
          <a:bodyPr/>
          <a:lstStyle/>
          <a:p>
            <a:pPr algn="ctr"/>
            <a:r>
              <a:rPr lang="en-CA" dirty="0"/>
              <a:t>Summary so far</a:t>
            </a:r>
            <a:endParaRPr lang="en-US" dirty="0"/>
          </a:p>
        </p:txBody>
      </p:sp>
      <p:sp>
        <p:nvSpPr>
          <p:cNvPr id="3" name="Content Placeholder 2">
            <a:extLst>
              <a:ext uri="{FF2B5EF4-FFF2-40B4-BE49-F238E27FC236}">
                <a16:creationId xmlns:a16="http://schemas.microsoft.com/office/drawing/2014/main" id="{0C2CA43D-018F-4E3A-9EA4-81FD7AD4595A}"/>
              </a:ext>
            </a:extLst>
          </p:cNvPr>
          <p:cNvSpPr>
            <a:spLocks noGrp="1"/>
          </p:cNvSpPr>
          <p:nvPr>
            <p:ph idx="1"/>
          </p:nvPr>
        </p:nvSpPr>
        <p:spPr>
          <a:xfrm>
            <a:off x="677334" y="1597795"/>
            <a:ext cx="8596668" cy="4443568"/>
          </a:xfrm>
        </p:spPr>
        <p:txBody>
          <a:bodyPr/>
          <a:lstStyle/>
          <a:p>
            <a:r>
              <a:rPr lang="en-CA" sz="1800" dirty="0">
                <a:effectLst/>
                <a:ea typeface="Times New Roman" panose="02020603050405020304" pitchFamily="18" charset="0"/>
                <a:cs typeface="Times New Roman" panose="02020603050405020304" pitchFamily="18" charset="0"/>
              </a:rPr>
              <a:t>The moral of all of the above is that, if the transformation of selves is part of the goal of the enterprise, then the responsibility lies with the facilitator not only to summon selves to this communicative adventure, but to be involved in such a way that selves stay engaged. </a:t>
            </a:r>
          </a:p>
          <a:p>
            <a:r>
              <a:rPr lang="en-CA" sz="1800" dirty="0">
                <a:effectLst/>
                <a:ea typeface="Times New Roman" panose="02020603050405020304" pitchFamily="18" charset="0"/>
                <a:cs typeface="Times New Roman" panose="02020603050405020304" pitchFamily="18" charset="0"/>
              </a:rPr>
              <a:t>This will require much more than simply being a gate keeper for whose turn it is to respond, and much more even than ensuring that the quality of thinking is maintained. </a:t>
            </a:r>
          </a:p>
          <a:p>
            <a:r>
              <a:rPr lang="en-CA" sz="1800" dirty="0">
                <a:effectLst/>
                <a:ea typeface="Times New Roman" panose="02020603050405020304" pitchFamily="18" charset="0"/>
                <a:cs typeface="Times New Roman" panose="02020603050405020304" pitchFamily="18" charset="0"/>
              </a:rPr>
              <a:t>It is important for the facilitator to be keenly aware of the importance of selves, not merely talking heads, getting involved, to know how to summon and maintain a “self-welcoming” atmosphere, which ultimately requires not only questioning for clarity, questioning for depth, and responding for connection, but as well that the </a:t>
            </a:r>
            <a:r>
              <a:rPr lang="en-CA" sz="1800" i="1" dirty="0">
                <a:effectLst/>
                <a:ea typeface="Times New Roman" panose="02020603050405020304" pitchFamily="18" charset="0"/>
                <a:cs typeface="Times New Roman" panose="02020603050405020304" pitchFamily="18" charset="0"/>
              </a:rPr>
              <a:t>facilitator bring herself to the party</a:t>
            </a:r>
            <a:r>
              <a:rPr lang="en-CA" sz="1800" dirty="0">
                <a:effectLst/>
                <a:ea typeface="Times New Roman" panose="02020603050405020304" pitchFamily="18" charset="0"/>
                <a:cs typeface="Times New Roman" panose="02020603050405020304" pitchFamily="18" charset="0"/>
              </a:rPr>
              <a:t>. It is to that topic that we shall now turn. </a:t>
            </a:r>
            <a:endParaRPr lang="en-US" sz="18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23368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C6E99-AAE4-448A-B105-7B410A774B45}"/>
              </a:ext>
            </a:extLst>
          </p:cNvPr>
          <p:cNvSpPr>
            <a:spLocks noGrp="1"/>
          </p:cNvSpPr>
          <p:nvPr>
            <p:ph type="title"/>
          </p:nvPr>
        </p:nvSpPr>
        <p:spPr/>
        <p:txBody>
          <a:bodyPr/>
          <a:lstStyle/>
          <a:p>
            <a:pPr algn="ctr"/>
            <a:r>
              <a:rPr lang="en-CA" b="1" dirty="0">
                <a:effectLst/>
                <a:ea typeface="Calibri" panose="020F0502020204030204" pitchFamily="34" charset="0"/>
                <a:cs typeface="Times New Roman" panose="02020603050405020304" pitchFamily="18" charset="0"/>
              </a:rPr>
              <a:t>iii. EDUCATORS NEED TO SHOW UP</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452C5FB-FF45-443E-82E5-3D4EEC55A717}"/>
              </a:ext>
            </a:extLst>
          </p:cNvPr>
          <p:cNvSpPr>
            <a:spLocks noGrp="1"/>
          </p:cNvSpPr>
          <p:nvPr>
            <p:ph idx="1"/>
          </p:nvPr>
        </p:nvSpPr>
        <p:spPr>
          <a:xfrm>
            <a:off x="677334" y="1357162"/>
            <a:ext cx="9506194" cy="4985885"/>
          </a:xfrm>
        </p:spPr>
        <p:txBody>
          <a:bodyPr>
            <a:normAutofit lnSpcReduction="10000"/>
          </a:bodyPr>
          <a:lstStyle/>
          <a:p>
            <a:r>
              <a:rPr lang="en-CA" sz="1800" dirty="0">
                <a:effectLst/>
                <a:ea typeface="Calibri" panose="020F0502020204030204" pitchFamily="34" charset="0"/>
              </a:rPr>
              <a:t>Neufeld and Mate argue in their book, </a:t>
            </a:r>
            <a:r>
              <a:rPr lang="en-CA" sz="1800" i="1" dirty="0">
                <a:effectLst/>
                <a:ea typeface="Calibri" panose="020F0502020204030204" pitchFamily="34" charset="0"/>
              </a:rPr>
              <a:t>Hold On To Your Kids </a:t>
            </a:r>
            <a:r>
              <a:rPr lang="en-CA" sz="1800" dirty="0">
                <a:effectLst/>
                <a:ea typeface="Calibri" panose="020F0502020204030204" pitchFamily="34" charset="0"/>
              </a:rPr>
              <a:t>(2005), that we adults are losing the power to “hold on to our kids” precisely because that power comes</a:t>
            </a:r>
            <a:r>
              <a:rPr lang="en-CA" sz="1800" i="1" dirty="0">
                <a:effectLst/>
                <a:ea typeface="Calibri" panose="020F0502020204030204" pitchFamily="34" charset="0"/>
              </a:rPr>
              <a:t> not</a:t>
            </a:r>
            <a:r>
              <a:rPr lang="en-CA" sz="1800" dirty="0">
                <a:effectLst/>
                <a:ea typeface="Calibri" panose="020F0502020204030204" pitchFamily="34" charset="0"/>
              </a:rPr>
              <a:t> from technique, but from the quality of the adult-child relationship that is presently under threat due to both parents working, divorce, mobility, technology, etc.</a:t>
            </a:r>
          </a:p>
          <a:p>
            <a:r>
              <a:rPr lang="en-CA" dirty="0">
                <a:ea typeface="Calibri" panose="020F0502020204030204" pitchFamily="34" charset="0"/>
                <a:cs typeface="Times New Roman" panose="02020603050405020304" pitchFamily="18" charset="0"/>
              </a:rPr>
              <a:t>T</a:t>
            </a:r>
            <a:r>
              <a:rPr lang="en-CA" sz="1800" dirty="0">
                <a:effectLst/>
                <a:ea typeface="Calibri" panose="020F0502020204030204" pitchFamily="34" charset="0"/>
                <a:cs typeface="Times New Roman" panose="02020603050405020304" pitchFamily="18" charset="0"/>
              </a:rPr>
              <a:t>hey also bemoan the lack of focus on “attachment” in departments of education; that educators “learn about teaching </a:t>
            </a:r>
            <a:r>
              <a:rPr lang="en-CA" sz="1800" i="1" dirty="0">
                <a:effectLst/>
                <a:ea typeface="Calibri" panose="020F0502020204030204" pitchFamily="34" charset="0"/>
                <a:cs typeface="Times New Roman" panose="02020603050405020304" pitchFamily="18" charset="0"/>
              </a:rPr>
              <a:t>subjects</a:t>
            </a:r>
            <a:r>
              <a:rPr lang="en-CA" sz="1800" dirty="0">
                <a:effectLst/>
                <a:ea typeface="Calibri" panose="020F0502020204030204" pitchFamily="34" charset="0"/>
                <a:cs typeface="Times New Roman" panose="02020603050405020304" pitchFamily="18" charset="0"/>
              </a:rPr>
              <a:t> but not about the essential importance of connected </a:t>
            </a:r>
            <a:r>
              <a:rPr lang="en-CA" sz="1800" i="1" dirty="0">
                <a:effectLst/>
                <a:ea typeface="Calibri" panose="020F0502020204030204" pitchFamily="34" charset="0"/>
                <a:cs typeface="Times New Roman" panose="02020603050405020304" pitchFamily="18" charset="0"/>
              </a:rPr>
              <a:t>relationships.</a:t>
            </a:r>
            <a:r>
              <a:rPr lang="en-CA" sz="1800" dirty="0">
                <a:effectLst/>
                <a:ea typeface="Calibri" panose="020F0502020204030204" pitchFamily="34" charset="0"/>
                <a:cs typeface="Times New Roman" panose="02020603050405020304" pitchFamily="18" charset="0"/>
              </a:rPr>
              <a:t>” “What matters is not the skill but the relationship. Attachment is not a behavior to be learned but a connection to be sought.”   </a:t>
            </a:r>
          </a:p>
          <a:p>
            <a:r>
              <a:rPr lang="en-US" dirty="0">
                <a:ea typeface="Calibri" panose="020F0502020204030204" pitchFamily="34" charset="0"/>
                <a:cs typeface="Times New Roman" panose="02020603050405020304" pitchFamily="18" charset="0"/>
              </a:rPr>
              <a:t>But </a:t>
            </a:r>
            <a:r>
              <a:rPr lang="en-US" sz="1800" dirty="0">
                <a:effectLst/>
                <a:ea typeface="Calibri" panose="020F0502020204030204" pitchFamily="34" charset="0"/>
                <a:cs typeface="Times New Roman" panose="02020603050405020304" pitchFamily="18" charset="0"/>
              </a:rPr>
              <a:t>relationship is not possible if we cannot see our students, </a:t>
            </a:r>
            <a:r>
              <a:rPr lang="en-US" sz="1800" b="1" dirty="0">
                <a:effectLst/>
                <a:ea typeface="Calibri" panose="020F0502020204030204" pitchFamily="34" charset="0"/>
                <a:cs typeface="Times New Roman" panose="02020603050405020304" pitchFamily="18" charset="0"/>
              </a:rPr>
              <a:t>or they cannot see us</a:t>
            </a:r>
            <a:r>
              <a:rPr lang="en-US" sz="1800" dirty="0">
                <a:effectLst/>
                <a:ea typeface="Calibri" panose="020F0502020204030204" pitchFamily="34" charset="0"/>
                <a:cs typeface="Times New Roman" panose="02020603050405020304" pitchFamily="18" charset="0"/>
              </a:rPr>
              <a:t>. </a:t>
            </a:r>
          </a:p>
          <a:p>
            <a:r>
              <a:rPr lang="en-CA" dirty="0">
                <a:ea typeface="Calibri" panose="020F0502020204030204" pitchFamily="34" charset="0"/>
              </a:rPr>
              <a:t>Once one has gleaned all one can about what a CPI is all about (this is important), a facilitator of a CPI must then show up as the person s/he truly is: as the person who laughs at what is funny, as the person who is surprised—even shocked—by what is surprising or shocking, and generally as the person who is clearly intent on being herself, so that others, too, may be comfortable in bringing themselves to the table.</a:t>
            </a:r>
          </a:p>
          <a:p>
            <a:r>
              <a:rPr lang="en-CA" sz="1800" dirty="0">
                <a:effectLst/>
                <a:ea typeface="Calibri" panose="020F0502020204030204" pitchFamily="34" charset="0"/>
              </a:rPr>
              <a:t>The corollary is that every facilitator will be utterly different from any other—that every facilitator’s approach will be unique. </a:t>
            </a:r>
          </a:p>
          <a:p>
            <a:endParaRPr lang="en-US" dirty="0"/>
          </a:p>
        </p:txBody>
      </p:sp>
    </p:spTree>
    <p:extLst>
      <p:ext uri="{BB962C8B-B14F-4D97-AF65-F5344CB8AC3E}">
        <p14:creationId xmlns:p14="http://schemas.microsoft.com/office/powerpoint/2010/main" val="3044631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E562B-0FA6-42EC-8813-74FF51A58DD3}"/>
              </a:ext>
            </a:extLst>
          </p:cNvPr>
          <p:cNvSpPr>
            <a:spLocks noGrp="1"/>
          </p:cNvSpPr>
          <p:nvPr>
            <p:ph type="title"/>
          </p:nvPr>
        </p:nvSpPr>
        <p:spPr/>
        <p:txBody>
          <a:bodyPr/>
          <a:lstStyle/>
          <a:p>
            <a:pPr algn="ctr"/>
            <a:r>
              <a:rPr lang="en-CA" sz="3200" b="1" dirty="0">
                <a:effectLst/>
                <a:ea typeface="Calibri" panose="020F0502020204030204" pitchFamily="34" charset="0"/>
                <a:cs typeface="Times New Roman" panose="02020603050405020304" pitchFamily="18" charset="0"/>
              </a:rPr>
              <a:t>THE RISK OF BEING PRESENT</a:t>
            </a:r>
            <a:br>
              <a:rPr lang="en-US" sz="1800" dirty="0">
                <a:effectLst/>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6DB9B1E-BD1A-4255-AA23-B63FA8EFC0DE}"/>
              </a:ext>
            </a:extLst>
          </p:cNvPr>
          <p:cNvSpPr>
            <a:spLocks noGrp="1"/>
          </p:cNvSpPr>
          <p:nvPr>
            <p:ph idx="1"/>
          </p:nvPr>
        </p:nvSpPr>
        <p:spPr>
          <a:xfrm>
            <a:off x="677334" y="1376413"/>
            <a:ext cx="8596668" cy="4947385"/>
          </a:xfrm>
        </p:spPr>
        <p:txBody>
          <a:bodyPr>
            <a:normAutofit fontScale="92500" lnSpcReduction="20000"/>
          </a:bodyPr>
          <a:lstStyle/>
          <a:p>
            <a:pPr marL="0" marR="0">
              <a:lnSpc>
                <a:spcPct val="107000"/>
              </a:lnSpc>
              <a:spcBef>
                <a:spcPts val="0"/>
              </a:spcBef>
              <a:spcAft>
                <a:spcPts val="800"/>
              </a:spcAft>
            </a:pPr>
            <a:r>
              <a:rPr lang="en-CA" sz="1900" dirty="0">
                <a:effectLst/>
                <a:ea typeface="Times New Roman" panose="02020603050405020304" pitchFamily="18" charset="0"/>
                <a:cs typeface="Times New Roman" panose="02020603050405020304" pitchFamily="18" charset="0"/>
              </a:rPr>
              <a:t>Students should welcome this approach. Yes?</a:t>
            </a:r>
          </a:p>
          <a:p>
            <a:pPr marL="0" marR="0">
              <a:lnSpc>
                <a:spcPct val="107000"/>
              </a:lnSpc>
              <a:spcBef>
                <a:spcPts val="0"/>
              </a:spcBef>
              <a:spcAft>
                <a:spcPts val="800"/>
              </a:spcAft>
            </a:pPr>
            <a:r>
              <a:rPr lang="en-CA" sz="1900" dirty="0">
                <a:ea typeface="Times New Roman" panose="02020603050405020304" pitchFamily="18" charset="0"/>
                <a:cs typeface="Times New Roman" panose="02020603050405020304" pitchFamily="18" charset="0"/>
              </a:rPr>
              <a:t>Not necessarily. </a:t>
            </a:r>
          </a:p>
          <a:p>
            <a:pPr marL="0" marR="0">
              <a:lnSpc>
                <a:spcPct val="107000"/>
              </a:lnSpc>
              <a:spcBef>
                <a:spcPts val="0"/>
              </a:spcBef>
              <a:spcAft>
                <a:spcPts val="800"/>
              </a:spcAft>
            </a:pPr>
            <a:r>
              <a:rPr lang="en-CA" sz="1900" dirty="0">
                <a:effectLst/>
                <a:ea typeface="Calibri" panose="020F0502020204030204" pitchFamily="34" charset="0"/>
              </a:rPr>
              <a:t>Leaving behind an old self attached to old ideas is a treacherous business. When one jumps off a trapeze platform, it is not inevitable that one will land on the other side safely. This is uncertain territory, and recent findings in neuroscience have confirmed that most of us abhor uncertainty.</a:t>
            </a:r>
          </a:p>
          <a:p>
            <a:pPr marL="0" marR="0">
              <a:lnSpc>
                <a:spcPct val="107000"/>
              </a:lnSpc>
              <a:spcBef>
                <a:spcPts val="0"/>
              </a:spcBef>
              <a:spcAft>
                <a:spcPts val="800"/>
              </a:spcAft>
            </a:pPr>
            <a:r>
              <a:rPr lang="en-CA" sz="1900" dirty="0">
                <a:effectLst/>
                <a:ea typeface="Times New Roman" panose="02020603050405020304" pitchFamily="18" charset="0"/>
                <a:cs typeface="Times New Roman" panose="02020603050405020304" pitchFamily="18" charset="0"/>
              </a:rPr>
              <a:t>Thus, more than the above may be required to coax selves into the educational arena. We may need to add to our arsenal an explanation on why agency is important and/or why autonomy (through self-transformation) is imperative for the very existence of the self. </a:t>
            </a:r>
            <a:endParaRPr lang="en-US" sz="19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CA" sz="1900" dirty="0">
                <a:effectLst/>
                <a:ea typeface="Times New Roman" panose="02020603050405020304" pitchFamily="18" charset="0"/>
                <a:cs typeface="Times New Roman" panose="02020603050405020304" pitchFamily="18" charset="0"/>
              </a:rPr>
              <a:t>For now, though, the overall take-home message is that the mere presence of bodies does not indicate the presence of “selves,” and that </a:t>
            </a:r>
            <a:r>
              <a:rPr lang="en-CA" sz="1900" i="1" dirty="0">
                <a:effectLst/>
                <a:ea typeface="Times New Roman" panose="02020603050405020304" pitchFamily="18" charset="0"/>
                <a:cs typeface="Times New Roman" panose="02020603050405020304" pitchFamily="18" charset="0"/>
              </a:rPr>
              <a:t>mere talking in no way indicates engagement.</a:t>
            </a:r>
            <a:r>
              <a:rPr lang="en-CA" sz="1900" dirty="0">
                <a:effectLst/>
                <a:ea typeface="Times New Roman" panose="02020603050405020304" pitchFamily="18" charset="0"/>
                <a:cs typeface="Times New Roman" panose="02020603050405020304" pitchFamily="18" charset="0"/>
              </a:rPr>
              <a:t> So, if educating selves is a goal, then it is the responsibility of the educator to create a communicative environment that will be conducive for selves to show up and to stay at the party. </a:t>
            </a:r>
            <a:endParaRPr lang="en-CA" sz="1900" dirty="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CA" sz="1900" dirty="0">
                <a:effectLst/>
                <a:ea typeface="Calibri" panose="020F0502020204030204" pitchFamily="34" charset="0"/>
                <a:cs typeface="Times New Roman" panose="02020603050405020304" pitchFamily="18" charset="0"/>
              </a:rPr>
              <a:t>It may not work always, but it will almost always work sometimes—which, in and of itself, is something to be celebrated. </a:t>
            </a:r>
            <a:endParaRPr lang="en-US" sz="19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46544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D5A99-B414-469E-8D90-0AA9BD972837}"/>
              </a:ext>
            </a:extLst>
          </p:cNvPr>
          <p:cNvSpPr>
            <a:spLocks noGrp="1"/>
          </p:cNvSpPr>
          <p:nvPr>
            <p:ph type="title"/>
          </p:nvPr>
        </p:nvSpPr>
        <p:spPr>
          <a:xfrm>
            <a:off x="677334" y="327259"/>
            <a:ext cx="8596668" cy="1260909"/>
          </a:xfrm>
        </p:spPr>
        <p:txBody>
          <a:bodyPr>
            <a:normAutofit fontScale="90000"/>
          </a:bodyPr>
          <a:lstStyle/>
          <a:p>
            <a:pPr algn="ctr"/>
            <a:r>
              <a:rPr lang="en-CA" sz="4000" dirty="0">
                <a:effectLst/>
                <a:ea typeface="Calibri" panose="020F0502020204030204" pitchFamily="34" charset="0"/>
                <a:cs typeface="Times New Roman" panose="02020603050405020304" pitchFamily="18" charset="0"/>
              </a:rPr>
              <a:t>IS THE GOAL TO EDUCATE SELVES, </a:t>
            </a:r>
            <a:br>
              <a:rPr lang="en-CA" sz="4000" dirty="0">
                <a:effectLst/>
                <a:ea typeface="Calibri" panose="020F0502020204030204" pitchFamily="34" charset="0"/>
                <a:cs typeface="Times New Roman" panose="02020603050405020304" pitchFamily="18" charset="0"/>
              </a:rPr>
            </a:br>
            <a:r>
              <a:rPr lang="en-CA" sz="4000" dirty="0">
                <a:effectLst/>
                <a:ea typeface="Calibri" panose="020F0502020204030204" pitchFamily="34" charset="0"/>
                <a:cs typeface="Times New Roman" panose="02020603050405020304" pitchFamily="18" charset="0"/>
              </a:rPr>
              <a:t>OR NOT?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D71A244-AAB3-4E99-A4CD-643654630BB0}"/>
              </a:ext>
            </a:extLst>
          </p:cNvPr>
          <p:cNvSpPr>
            <a:spLocks noGrp="1"/>
          </p:cNvSpPr>
          <p:nvPr>
            <p:ph idx="1"/>
          </p:nvPr>
        </p:nvSpPr>
        <p:spPr>
          <a:xfrm>
            <a:off x="677334" y="1915427"/>
            <a:ext cx="8596668" cy="4125936"/>
          </a:xfrm>
        </p:spPr>
        <p:txBody>
          <a:bodyPr>
            <a:normAutofit/>
          </a:bodyPr>
          <a:lstStyle/>
          <a:p>
            <a:r>
              <a:rPr lang="en-CA" sz="2000" dirty="0"/>
              <a:t>There are many reasons for implementing an education program. </a:t>
            </a:r>
          </a:p>
          <a:p>
            <a:r>
              <a:rPr lang="en-CA" sz="2000" dirty="0"/>
              <a:t>One might want to educate so that students acquire a keen sense of history. </a:t>
            </a:r>
          </a:p>
          <a:p>
            <a:r>
              <a:rPr lang="en-CA" sz="2000" dirty="0"/>
              <a:t>One might want to educate so that students become expert computer programmers. </a:t>
            </a:r>
          </a:p>
          <a:p>
            <a:r>
              <a:rPr lang="en-CA" sz="2000" dirty="0"/>
              <a:t>One might want to educate so that students acquire a skill such playing golf or riding a horse. </a:t>
            </a:r>
          </a:p>
          <a:p>
            <a:r>
              <a:rPr lang="en-CA" sz="2000" dirty="0"/>
              <a:t>In all of the above, though we assume that the student will benefit from these educational opportunities, we also assume that students themselves, as the persons they are, will be essentially the same after the educational experience as they were before. </a:t>
            </a:r>
            <a:endParaRPr lang="en-US" sz="2000" dirty="0"/>
          </a:p>
        </p:txBody>
      </p:sp>
    </p:spTree>
    <p:extLst>
      <p:ext uri="{BB962C8B-B14F-4D97-AF65-F5344CB8AC3E}">
        <p14:creationId xmlns:p14="http://schemas.microsoft.com/office/powerpoint/2010/main" val="1087509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QUESTIONS?</a:t>
            </a:r>
          </a:p>
        </p:txBody>
      </p:sp>
      <p:pic>
        <p:nvPicPr>
          <p:cNvPr id="4" name="Content Placeholder 3" descr="&lt;strong&gt;Questions&lt;/strong&gt; | The Rural Ministry Blog"/>
          <p:cNvPicPr>
            <a:picLocks noGrp="1" noChangeAspect="1"/>
          </p:cNvPicPr>
          <p:nvPr>
            <p:ph idx="1"/>
          </p:nvPr>
        </p:nvPicPr>
        <p:blipFill>
          <a:blip r:embed="rId2"/>
          <a:stretch>
            <a:fillRect/>
          </a:stretch>
        </p:blipFill>
        <p:spPr>
          <a:xfrm>
            <a:off x="2388394" y="2160588"/>
            <a:ext cx="5175249" cy="3881437"/>
          </a:xfrm>
        </p:spPr>
      </p:pic>
    </p:spTree>
    <p:extLst>
      <p:ext uri="{BB962C8B-B14F-4D97-AF65-F5344CB8AC3E}">
        <p14:creationId xmlns:p14="http://schemas.microsoft.com/office/powerpoint/2010/main" val="3849332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D5A99-B414-469E-8D90-0AA9BD972837}"/>
              </a:ext>
            </a:extLst>
          </p:cNvPr>
          <p:cNvSpPr>
            <a:spLocks noGrp="1"/>
          </p:cNvSpPr>
          <p:nvPr>
            <p:ph type="title"/>
          </p:nvPr>
        </p:nvSpPr>
        <p:spPr>
          <a:xfrm>
            <a:off x="677334" y="327259"/>
            <a:ext cx="8596668" cy="1260909"/>
          </a:xfrm>
        </p:spPr>
        <p:txBody>
          <a:bodyPr>
            <a:normAutofit fontScale="90000"/>
          </a:bodyPr>
          <a:lstStyle/>
          <a:p>
            <a:pPr algn="ctr"/>
            <a:r>
              <a:rPr lang="en-CA" sz="4000" dirty="0">
                <a:effectLst/>
                <a:ea typeface="Calibri" panose="020F0502020204030204" pitchFamily="34" charset="0"/>
                <a:cs typeface="Times New Roman" panose="02020603050405020304" pitchFamily="18" charset="0"/>
              </a:rPr>
              <a:t>IS THE GOAL TO EDUCATE SELVES, </a:t>
            </a:r>
            <a:br>
              <a:rPr lang="en-CA" sz="4000" dirty="0">
                <a:effectLst/>
                <a:ea typeface="Calibri" panose="020F0502020204030204" pitchFamily="34" charset="0"/>
                <a:cs typeface="Times New Roman" panose="02020603050405020304" pitchFamily="18" charset="0"/>
              </a:rPr>
            </a:br>
            <a:r>
              <a:rPr lang="en-CA" sz="4000" dirty="0">
                <a:effectLst/>
                <a:ea typeface="Calibri" panose="020F0502020204030204" pitchFamily="34" charset="0"/>
                <a:cs typeface="Times New Roman" panose="02020603050405020304" pitchFamily="18" charset="0"/>
              </a:rPr>
              <a:t>OR NOT?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D71A244-AAB3-4E99-A4CD-643654630BB0}"/>
              </a:ext>
            </a:extLst>
          </p:cNvPr>
          <p:cNvSpPr>
            <a:spLocks noGrp="1"/>
          </p:cNvSpPr>
          <p:nvPr>
            <p:ph idx="1"/>
          </p:nvPr>
        </p:nvSpPr>
        <p:spPr>
          <a:xfrm>
            <a:off x="677333" y="1588167"/>
            <a:ext cx="9438819" cy="4942573"/>
          </a:xfrm>
        </p:spPr>
        <p:txBody>
          <a:bodyPr>
            <a:normAutofit/>
          </a:bodyPr>
          <a:lstStyle/>
          <a:p>
            <a:r>
              <a:rPr lang="en-CA" sz="2200" dirty="0"/>
              <a:t>If, as an educator, your goal is to empower selves so that they are better thinkers in the sense of being ever more in charge of their own lives and the persons they are becoming, then your agenda can be described as engaging in moral education in a “deep sense.”  </a:t>
            </a:r>
          </a:p>
          <a:p>
            <a:r>
              <a:rPr lang="en-CA" sz="2200" dirty="0"/>
              <a:t>If this is the case, your goal is to “educate selves.”</a:t>
            </a:r>
          </a:p>
          <a:p>
            <a:r>
              <a:rPr lang="en-CA" sz="2200" dirty="0"/>
              <a:t>It is important to keep in mind that even those who strive to implement some type of moral education may </a:t>
            </a:r>
            <a:r>
              <a:rPr lang="en-CA" sz="2200" b="1" dirty="0"/>
              <a:t>not</a:t>
            </a:r>
            <a:r>
              <a:rPr lang="en-CA" sz="2200" dirty="0"/>
              <a:t> actually be striving to “educate selves.”</a:t>
            </a:r>
          </a:p>
          <a:p>
            <a:r>
              <a:rPr lang="en-CA" sz="2200" dirty="0"/>
              <a:t>Given that so many educative strategies are attempts to “add-on” to selves rather than to transform them, some in moral education might follow the same path. </a:t>
            </a:r>
          </a:p>
          <a:p>
            <a:endParaRPr lang="en-US" dirty="0"/>
          </a:p>
        </p:txBody>
      </p:sp>
    </p:spTree>
    <p:extLst>
      <p:ext uri="{BB962C8B-B14F-4D97-AF65-F5344CB8AC3E}">
        <p14:creationId xmlns:p14="http://schemas.microsoft.com/office/powerpoint/2010/main" val="4068800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D5A99-B414-469E-8D90-0AA9BD972837}"/>
              </a:ext>
            </a:extLst>
          </p:cNvPr>
          <p:cNvSpPr>
            <a:spLocks noGrp="1"/>
          </p:cNvSpPr>
          <p:nvPr>
            <p:ph type="title"/>
          </p:nvPr>
        </p:nvSpPr>
        <p:spPr>
          <a:xfrm>
            <a:off x="677334" y="327259"/>
            <a:ext cx="8596668" cy="1260909"/>
          </a:xfrm>
        </p:spPr>
        <p:txBody>
          <a:bodyPr>
            <a:normAutofit fontScale="90000"/>
          </a:bodyPr>
          <a:lstStyle/>
          <a:p>
            <a:pPr algn="ctr"/>
            <a:r>
              <a:rPr lang="en-CA" sz="4000" dirty="0">
                <a:effectLst/>
                <a:ea typeface="Calibri" panose="020F0502020204030204" pitchFamily="34" charset="0"/>
                <a:cs typeface="Times New Roman" panose="02020603050405020304" pitchFamily="18" charset="0"/>
              </a:rPr>
              <a:t>IS THE GOAL TO EDUCATE SELVES, </a:t>
            </a:r>
            <a:br>
              <a:rPr lang="en-CA" sz="4000" dirty="0">
                <a:effectLst/>
                <a:ea typeface="Calibri" panose="020F0502020204030204" pitchFamily="34" charset="0"/>
                <a:cs typeface="Times New Roman" panose="02020603050405020304" pitchFamily="18" charset="0"/>
              </a:rPr>
            </a:br>
            <a:r>
              <a:rPr lang="en-CA" sz="4000" dirty="0">
                <a:effectLst/>
                <a:ea typeface="Calibri" panose="020F0502020204030204" pitchFamily="34" charset="0"/>
                <a:cs typeface="Times New Roman" panose="02020603050405020304" pitchFamily="18" charset="0"/>
              </a:rPr>
              <a:t>OR NOT?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D71A244-AAB3-4E99-A4CD-643654630BB0}"/>
              </a:ext>
            </a:extLst>
          </p:cNvPr>
          <p:cNvSpPr>
            <a:spLocks noGrp="1"/>
          </p:cNvSpPr>
          <p:nvPr>
            <p:ph idx="1"/>
          </p:nvPr>
        </p:nvSpPr>
        <p:spPr>
          <a:xfrm>
            <a:off x="677333" y="1588167"/>
            <a:ext cx="9438819" cy="4942573"/>
          </a:xfrm>
        </p:spPr>
        <p:txBody>
          <a:bodyPr>
            <a:normAutofit/>
          </a:bodyPr>
          <a:lstStyle/>
          <a:p>
            <a:r>
              <a:rPr lang="en-CA" sz="2200" dirty="0"/>
              <a:t>A good analogy here is a driver education program. Students are told that, when they drive, they should never go above the speed limit. They might even be told that they will get a hefty fine if they get caught speeding. But to assume that this has a major impact on the driving habits outside the classroom is naïve. </a:t>
            </a:r>
          </a:p>
          <a:p>
            <a:r>
              <a:rPr lang="en-CA" sz="2200" dirty="0">
                <a:ea typeface="Calibri" panose="020F0502020204030204" pitchFamily="34" charset="0"/>
                <a:cs typeface="Times New Roman" panose="02020603050405020304" pitchFamily="18" charset="0"/>
              </a:rPr>
              <a:t>Similarly, i</a:t>
            </a:r>
            <a:r>
              <a:rPr lang="en-CA" sz="2200" dirty="0">
                <a:effectLst/>
                <a:ea typeface="Calibri" panose="020F0502020204030204" pitchFamily="34" charset="0"/>
                <a:cs typeface="Times New Roman" panose="02020603050405020304" pitchFamily="18" charset="0"/>
              </a:rPr>
              <a:t>n 2014, a panel of Stanford scholars when asked </a:t>
            </a:r>
            <a:r>
              <a:rPr lang="en-CA" sz="2200" dirty="0">
                <a:solidFill>
                  <a:srgbClr val="000000"/>
                </a:solidFill>
                <a:effectLst/>
                <a:ea typeface="Calibri" panose="020F0502020204030204" pitchFamily="34" charset="0"/>
                <a:cs typeface="Times New Roman" panose="02020603050405020304" pitchFamily="18" charset="0"/>
              </a:rPr>
              <a:t>“Does Teaching Ethics do Any Good”?</a:t>
            </a:r>
            <a:r>
              <a:rPr lang="en-CA" sz="2200" baseline="30000" dirty="0">
                <a:solidFill>
                  <a:srgbClr val="000000"/>
                </a:solidFill>
                <a:effectLst/>
                <a:ea typeface="Calibri" panose="020F0502020204030204" pitchFamily="34" charset="0"/>
                <a:cs typeface="Times New Roman" panose="02020603050405020304" pitchFamily="18" charset="0"/>
              </a:rPr>
              <a:t> </a:t>
            </a:r>
            <a:r>
              <a:rPr lang="en-CA" sz="2200" dirty="0">
                <a:effectLst/>
                <a:ea typeface="Calibri" panose="020F0502020204030204" pitchFamily="34" charset="0"/>
                <a:cs typeface="Times New Roman" panose="02020603050405020304" pitchFamily="18" charset="0"/>
              </a:rPr>
              <a:t> r</a:t>
            </a:r>
            <a:r>
              <a:rPr lang="en-CA" sz="2200" dirty="0">
                <a:ea typeface="Calibri" panose="020F0502020204030204" pitchFamily="34" charset="0"/>
                <a:cs typeface="Times New Roman" panose="02020603050405020304" pitchFamily="18" charset="0"/>
              </a:rPr>
              <a:t>esponded </a:t>
            </a:r>
            <a:r>
              <a:rPr lang="en-CA" sz="2200" dirty="0">
                <a:solidFill>
                  <a:srgbClr val="000000"/>
                </a:solidFill>
                <a:effectLst/>
                <a:ea typeface="Calibri" panose="020F0502020204030204" pitchFamily="34" charset="0"/>
                <a:cs typeface="Times New Roman" panose="02020603050405020304" pitchFamily="18" charset="0"/>
              </a:rPr>
              <a:t>that ethics classes </a:t>
            </a:r>
            <a:r>
              <a:rPr lang="en-CA" sz="2200" i="1" dirty="0">
                <a:solidFill>
                  <a:srgbClr val="000000"/>
                </a:solidFill>
                <a:effectLst/>
                <a:ea typeface="Calibri" panose="020F0502020204030204" pitchFamily="34" charset="0"/>
                <a:cs typeface="Times New Roman" panose="02020603050405020304" pitchFamily="18" charset="0"/>
              </a:rPr>
              <a:t>cannot </a:t>
            </a:r>
            <a:r>
              <a:rPr lang="en-CA" sz="2200" dirty="0">
                <a:solidFill>
                  <a:srgbClr val="000000"/>
                </a:solidFill>
                <a:effectLst/>
                <a:ea typeface="Calibri" panose="020F0502020204030204" pitchFamily="34" charset="0"/>
                <a:cs typeface="Times New Roman" panose="02020603050405020304" pitchFamily="18" charset="0"/>
              </a:rPr>
              <a:t>be expected to make students more ethical.</a:t>
            </a:r>
            <a:r>
              <a:rPr lang="en-CA" sz="2200" baseline="30000" dirty="0">
                <a:solidFill>
                  <a:srgbClr val="000000"/>
                </a:solidFill>
                <a:effectLst/>
                <a:ea typeface="Calibri" panose="020F0502020204030204" pitchFamily="34" charset="0"/>
                <a:cs typeface="Times New Roman" panose="02020603050405020304" pitchFamily="18" charset="0"/>
              </a:rPr>
              <a:t> </a:t>
            </a:r>
            <a:r>
              <a:rPr lang="en-CA" sz="2200" dirty="0">
                <a:solidFill>
                  <a:srgbClr val="000000"/>
                </a:solidFill>
                <a:effectLst/>
                <a:ea typeface="Calibri" panose="020F0502020204030204" pitchFamily="34" charset="0"/>
                <a:cs typeface="Times New Roman" panose="02020603050405020304" pitchFamily="18" charset="0"/>
              </a:rPr>
              <a:t> </a:t>
            </a:r>
          </a:p>
          <a:p>
            <a:r>
              <a:rPr lang="en-CA" sz="2200" dirty="0">
                <a:effectLst/>
                <a:ea typeface="Calibri" panose="020F0502020204030204" pitchFamily="34" charset="0"/>
                <a:cs typeface="Times New Roman" panose="02020603050405020304" pitchFamily="18" charset="0"/>
              </a:rPr>
              <a:t>The moral is that to have a real impact on student behaviour, what is needed</a:t>
            </a:r>
            <a:r>
              <a:rPr lang="en-CA" sz="2200" dirty="0">
                <a:ea typeface="Calibri" panose="020F0502020204030204" pitchFamily="34" charset="0"/>
                <a:cs typeface="Times New Roman" panose="02020603050405020304" pitchFamily="18" charset="0"/>
              </a:rPr>
              <a:t> </a:t>
            </a:r>
            <a:r>
              <a:rPr lang="en-CA" sz="2200" dirty="0">
                <a:effectLst/>
                <a:ea typeface="Calibri" panose="020F0502020204030204" pitchFamily="34" charset="0"/>
                <a:cs typeface="Times New Roman" panose="02020603050405020304" pitchFamily="18" charset="0"/>
              </a:rPr>
              <a:t>is an education that focuses on </a:t>
            </a:r>
            <a:r>
              <a:rPr lang="en-CA" sz="2200" b="1" dirty="0">
                <a:effectLst/>
                <a:ea typeface="Calibri" panose="020F0502020204030204" pitchFamily="34" charset="0"/>
                <a:cs typeface="Times New Roman" panose="02020603050405020304" pitchFamily="18" charset="0"/>
              </a:rPr>
              <a:t>self transformation</a:t>
            </a:r>
            <a:r>
              <a:rPr lang="en-CA" sz="2200" dirty="0">
                <a:effectLst/>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4212494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8DC1C-0846-4508-88B8-2F44B637C4C7}"/>
              </a:ext>
            </a:extLst>
          </p:cNvPr>
          <p:cNvSpPr>
            <a:spLocks noGrp="1"/>
          </p:cNvSpPr>
          <p:nvPr>
            <p:ph type="title"/>
          </p:nvPr>
        </p:nvSpPr>
        <p:spPr/>
        <p:txBody>
          <a:bodyPr/>
          <a:lstStyle/>
          <a:p>
            <a:pPr algn="ctr"/>
            <a:r>
              <a:rPr lang="en-CA" dirty="0"/>
              <a:t>Assumptions going forward.</a:t>
            </a:r>
            <a:endParaRPr lang="en-US" dirty="0"/>
          </a:p>
        </p:txBody>
      </p:sp>
      <p:sp>
        <p:nvSpPr>
          <p:cNvPr id="3" name="Content Placeholder 2">
            <a:extLst>
              <a:ext uri="{FF2B5EF4-FFF2-40B4-BE49-F238E27FC236}">
                <a16:creationId xmlns:a16="http://schemas.microsoft.com/office/drawing/2014/main" id="{F2B18E4A-F1FD-422C-BB09-933A1B2DF886}"/>
              </a:ext>
            </a:extLst>
          </p:cNvPr>
          <p:cNvSpPr>
            <a:spLocks noGrp="1"/>
          </p:cNvSpPr>
          <p:nvPr>
            <p:ph idx="1"/>
          </p:nvPr>
        </p:nvSpPr>
        <p:spPr>
          <a:xfrm>
            <a:off x="677332" y="1424539"/>
            <a:ext cx="9438819" cy="5101389"/>
          </a:xfrm>
        </p:spPr>
        <p:txBody>
          <a:bodyPr>
            <a:noAutofit/>
          </a:bodyPr>
          <a:lstStyle/>
          <a:p>
            <a:r>
              <a:rPr lang="en-CA" sz="2200" dirty="0"/>
              <a:t>I am assuming here that our inquiry today about self transformation is taking place within the larger inquiry of how Philosophy for Children (P4C), as an educative strategy, can be used to engage in that endeavor. Note: there are a lot of other reasons to engage in P4C, e.g., enhancing critical thinking.  </a:t>
            </a:r>
          </a:p>
          <a:p>
            <a:r>
              <a:rPr lang="en-CA" sz="2200" dirty="0"/>
              <a:t>I am also assuming that participants are familiar with the Community of Philosophical Inquiry (CPI), the anchoring pedagogical strategy of P4C.</a:t>
            </a:r>
          </a:p>
          <a:p>
            <a:r>
              <a:rPr lang="en-CA" sz="2200" dirty="0"/>
              <a:t>Given the above two assumptions, it may be helpful to know from the start that, in what is to follow, the case will be made that if self-transformation within the confines of a CPI is the goal, then there is one necessary condition that must be met to progress toward that goal and that is that </a:t>
            </a:r>
            <a:r>
              <a:rPr lang="en-CA" sz="2200" b="1" dirty="0"/>
              <a:t>selves</a:t>
            </a:r>
            <a:r>
              <a:rPr lang="en-CA" sz="2200" dirty="0"/>
              <a:t>, not just talking heads, </a:t>
            </a:r>
            <a:r>
              <a:rPr lang="en-CA" sz="2200" b="1" dirty="0"/>
              <a:t>must be solicited </a:t>
            </a:r>
            <a:r>
              <a:rPr lang="en-CA" sz="2200" dirty="0"/>
              <a:t>to join the party. </a:t>
            </a:r>
          </a:p>
        </p:txBody>
      </p:sp>
    </p:spTree>
    <p:extLst>
      <p:ext uri="{BB962C8B-B14F-4D97-AF65-F5344CB8AC3E}">
        <p14:creationId xmlns:p14="http://schemas.microsoft.com/office/powerpoint/2010/main" val="4156661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D5A99-B414-469E-8D90-0AA9BD972837}"/>
              </a:ext>
            </a:extLst>
          </p:cNvPr>
          <p:cNvSpPr>
            <a:spLocks noGrp="1"/>
          </p:cNvSpPr>
          <p:nvPr>
            <p:ph type="title"/>
          </p:nvPr>
        </p:nvSpPr>
        <p:spPr>
          <a:xfrm>
            <a:off x="288759" y="327259"/>
            <a:ext cx="9317254" cy="1260909"/>
          </a:xfrm>
        </p:spPr>
        <p:txBody>
          <a:bodyPr>
            <a:normAutofit fontScale="90000"/>
          </a:bodyPr>
          <a:lstStyle/>
          <a:p>
            <a:pPr algn="ctr"/>
            <a:r>
              <a:rPr lang="en-CA" sz="4000" dirty="0">
                <a:latin typeface="Calibri" panose="020F0502020204030204" pitchFamily="34" charset="0"/>
                <a:ea typeface="Calibri" panose="020F0502020204030204" pitchFamily="34" charset="0"/>
                <a:cs typeface="Times New Roman" panose="02020603050405020304" pitchFamily="18" charset="0"/>
              </a:rPr>
              <a:t>IF STUDENT TRANSFORMATION IS THE GOAL, THEN THIS REQUIRES THAT SELVES BE PRESENT.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D71A244-AAB3-4E99-A4CD-643654630BB0}"/>
              </a:ext>
            </a:extLst>
          </p:cNvPr>
          <p:cNvSpPr>
            <a:spLocks noGrp="1"/>
          </p:cNvSpPr>
          <p:nvPr>
            <p:ph idx="1"/>
          </p:nvPr>
        </p:nvSpPr>
        <p:spPr>
          <a:xfrm>
            <a:off x="677334" y="1751798"/>
            <a:ext cx="8596668" cy="4289565"/>
          </a:xfrm>
        </p:spPr>
        <p:txBody>
          <a:bodyPr>
            <a:normAutofit fontScale="92500" lnSpcReduction="10000"/>
          </a:bodyPr>
          <a:lstStyle/>
          <a:p>
            <a:r>
              <a:rPr lang="en-CA" sz="2000" dirty="0">
                <a:effectLst/>
                <a:ea typeface="Calibri" panose="020F0502020204030204" pitchFamily="34" charset="0"/>
                <a:cs typeface="Times New Roman" panose="02020603050405020304" pitchFamily="18" charset="0"/>
              </a:rPr>
              <a:t>“Everyone in this classroom is a robot except for one, and you know who that is!”</a:t>
            </a:r>
            <a:endParaRPr lang="en-US" sz="2000" dirty="0">
              <a:effectLst/>
              <a:ea typeface="Calibri" panose="020F0502020204030204" pitchFamily="34" charset="0"/>
              <a:cs typeface="Times New Roman" panose="02020603050405020304" pitchFamily="18" charset="0"/>
            </a:endParaRPr>
          </a:p>
          <a:p>
            <a:r>
              <a:rPr lang="en-US" sz="2000" dirty="0">
                <a:ea typeface="Calibri" panose="020F0502020204030204" pitchFamily="34" charset="0"/>
              </a:rPr>
              <a:t>This introductory comment works well when teaching about the mind/body problem in a philosophy class because it lays bare the fact that </a:t>
            </a:r>
            <a:r>
              <a:rPr lang="en-US" sz="2000" b="1" dirty="0">
                <a:ea typeface="Calibri" panose="020F0502020204030204" pitchFamily="34" charset="0"/>
              </a:rPr>
              <a:t>s</a:t>
            </a:r>
            <a:r>
              <a:rPr lang="en-CA" sz="2000" b="1" dirty="0">
                <a:effectLst/>
                <a:ea typeface="Calibri" panose="020F0502020204030204" pitchFamily="34" charset="0"/>
              </a:rPr>
              <a:t>elves are invisible</a:t>
            </a:r>
            <a:r>
              <a:rPr lang="en-CA" sz="2000" b="1" dirty="0">
                <a:ea typeface="Calibri" panose="020F0502020204030204" pitchFamily="34" charset="0"/>
              </a:rPr>
              <a:t>. </a:t>
            </a:r>
            <a:r>
              <a:rPr lang="en-CA" sz="2000" dirty="0">
                <a:ea typeface="Calibri" panose="020F0502020204030204" pitchFamily="34" charset="0"/>
              </a:rPr>
              <a:t>We need to remember that t</a:t>
            </a:r>
            <a:r>
              <a:rPr lang="en-CA" sz="2000" dirty="0">
                <a:effectLst/>
                <a:ea typeface="Calibri" panose="020F0502020204030204" pitchFamily="34" charset="0"/>
              </a:rPr>
              <a:t>he bodies of students </a:t>
            </a:r>
            <a:r>
              <a:rPr lang="en-CA" sz="2000" dirty="0">
                <a:ea typeface="Calibri" panose="020F0502020204030204" pitchFamily="34" charset="0"/>
              </a:rPr>
              <a:t>may be </a:t>
            </a:r>
            <a:r>
              <a:rPr lang="en-CA" sz="2000" dirty="0">
                <a:effectLst/>
                <a:ea typeface="Calibri" panose="020F0502020204030204" pitchFamily="34" charset="0"/>
              </a:rPr>
              <a:t>present, but their selves may not be. </a:t>
            </a:r>
          </a:p>
          <a:p>
            <a:r>
              <a:rPr lang="en-CA" sz="2000" dirty="0">
                <a:ea typeface="Calibri" panose="020F0502020204030204" pitchFamily="34" charset="0"/>
              </a:rPr>
              <a:t>What is being suggested here is that i</a:t>
            </a:r>
            <a:r>
              <a:rPr lang="en-CA" sz="2000" dirty="0">
                <a:effectLst/>
                <a:ea typeface="Calibri" panose="020F0502020204030204" pitchFamily="34" charset="0"/>
              </a:rPr>
              <a:t>f you want to educate </a:t>
            </a:r>
            <a:r>
              <a:rPr lang="en-CA" sz="2000" dirty="0">
                <a:ea typeface="Calibri" panose="020F0502020204030204" pitchFamily="34" charset="0"/>
              </a:rPr>
              <a:t>for </a:t>
            </a:r>
            <a:r>
              <a:rPr lang="en-CA" sz="2000" b="1" dirty="0">
                <a:ea typeface="Calibri" panose="020F0502020204030204" pitchFamily="34" charset="0"/>
              </a:rPr>
              <a:t>self-transformation</a:t>
            </a:r>
            <a:r>
              <a:rPr lang="en-CA" sz="2000" dirty="0">
                <a:ea typeface="Calibri" panose="020F0502020204030204" pitchFamily="34" charset="0"/>
              </a:rPr>
              <a:t> (as opposed to enhance knowledge or critical thinking or engage in cognitive upgrading), you need to </a:t>
            </a:r>
            <a:r>
              <a:rPr lang="en-CA" sz="2000" dirty="0">
                <a:effectLst/>
                <a:ea typeface="Calibri" panose="020F0502020204030204" pitchFamily="34" charset="0"/>
              </a:rPr>
              <a:t>ensure </a:t>
            </a:r>
            <a:r>
              <a:rPr lang="en-CA" sz="2000" b="1" i="1" dirty="0">
                <a:effectLst/>
                <a:ea typeface="Calibri" panose="020F0502020204030204" pitchFamily="34" charset="0"/>
              </a:rPr>
              <a:t>that selves at least show up</a:t>
            </a:r>
            <a:r>
              <a:rPr lang="en-CA" sz="2000" i="1" dirty="0">
                <a:effectLst/>
                <a:ea typeface="Calibri" panose="020F0502020204030204" pitchFamily="34" charset="0"/>
              </a:rPr>
              <a:t>,</a:t>
            </a:r>
            <a:r>
              <a:rPr lang="en-CA" sz="2000" dirty="0">
                <a:effectLst/>
                <a:ea typeface="Calibri" panose="020F0502020204030204" pitchFamily="34" charset="0"/>
              </a:rPr>
              <a:t> so that the possibility of educating selves can indeed take place. </a:t>
            </a:r>
          </a:p>
          <a:p>
            <a:r>
              <a:rPr lang="en-CA" sz="2000" dirty="0">
                <a:effectLst/>
                <a:ea typeface="Calibri" panose="020F0502020204030204" pitchFamily="34" charset="0"/>
                <a:cs typeface="Times New Roman" panose="02020603050405020304" pitchFamily="18" charset="0"/>
              </a:rPr>
              <a:t>Since the selves of others are </a:t>
            </a:r>
            <a:r>
              <a:rPr lang="en-CA" sz="2000" dirty="0">
                <a:ea typeface="Calibri" panose="020F0502020204030204" pitchFamily="34" charset="0"/>
                <a:cs typeface="Times New Roman" panose="02020603050405020304" pitchFamily="18" charset="0"/>
              </a:rPr>
              <a:t>in</a:t>
            </a:r>
            <a:r>
              <a:rPr lang="en-CA" sz="2000" dirty="0">
                <a:effectLst/>
                <a:ea typeface="Calibri" panose="020F0502020204030204" pitchFamily="34" charset="0"/>
                <a:cs typeface="Times New Roman" panose="02020603050405020304" pitchFamily="18" charset="0"/>
              </a:rPr>
              <a:t>visible, we need to ask ourselves how we can ever know for sure when and if </a:t>
            </a:r>
            <a:r>
              <a:rPr lang="en-CA" sz="2000" dirty="0">
                <a:ea typeface="Calibri" panose="020F0502020204030204" pitchFamily="34" charset="0"/>
                <a:cs typeface="Times New Roman" panose="02020603050405020304" pitchFamily="18" charset="0"/>
              </a:rPr>
              <a:t>selves</a:t>
            </a:r>
            <a:r>
              <a:rPr lang="en-CA" sz="2000" dirty="0">
                <a:effectLst/>
                <a:ea typeface="Calibri" panose="020F0502020204030204" pitchFamily="34" charset="0"/>
                <a:cs typeface="Times New Roman" panose="02020603050405020304" pitchFamily="18" charset="0"/>
              </a:rPr>
              <a:t> are present. And worse: How can we even know when we ourselves show up? </a:t>
            </a:r>
          </a:p>
          <a:p>
            <a:endParaRPr lang="en-US" dirty="0"/>
          </a:p>
        </p:txBody>
      </p:sp>
    </p:spTree>
    <p:extLst>
      <p:ext uri="{BB962C8B-B14F-4D97-AF65-F5344CB8AC3E}">
        <p14:creationId xmlns:p14="http://schemas.microsoft.com/office/powerpoint/2010/main" val="2650544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F889-B64F-4747-8D83-A7146B9EC2EC}"/>
              </a:ext>
            </a:extLst>
          </p:cNvPr>
          <p:cNvSpPr>
            <a:spLocks noGrp="1"/>
          </p:cNvSpPr>
          <p:nvPr>
            <p:ph type="title"/>
          </p:nvPr>
        </p:nvSpPr>
        <p:spPr>
          <a:xfrm>
            <a:off x="677334" y="221382"/>
            <a:ext cx="8596668" cy="1222408"/>
          </a:xfrm>
        </p:spPr>
        <p:txBody>
          <a:bodyPr>
            <a:normAutofit/>
          </a:bodyPr>
          <a:lstStyle/>
          <a:p>
            <a:pPr algn="ctr"/>
            <a:r>
              <a:rPr lang="en-CA" dirty="0"/>
              <a:t>NECESSARY CONDITIONS FOR </a:t>
            </a:r>
            <a:br>
              <a:rPr lang="en-CA" dirty="0"/>
            </a:br>
            <a:r>
              <a:rPr lang="en-CA" dirty="0"/>
              <a:t>EDUCATING SELVES. </a:t>
            </a:r>
            <a:endParaRPr lang="en-US" dirty="0"/>
          </a:p>
        </p:txBody>
      </p:sp>
      <p:sp>
        <p:nvSpPr>
          <p:cNvPr id="3" name="Content Placeholder 2">
            <a:extLst>
              <a:ext uri="{FF2B5EF4-FFF2-40B4-BE49-F238E27FC236}">
                <a16:creationId xmlns:a16="http://schemas.microsoft.com/office/drawing/2014/main" id="{751A626B-011A-4938-9D05-7E0410646EF0}"/>
              </a:ext>
            </a:extLst>
          </p:cNvPr>
          <p:cNvSpPr>
            <a:spLocks noGrp="1"/>
          </p:cNvSpPr>
          <p:nvPr>
            <p:ph idx="1"/>
          </p:nvPr>
        </p:nvSpPr>
        <p:spPr>
          <a:xfrm>
            <a:off x="677334" y="1732546"/>
            <a:ext cx="8596668" cy="4514249"/>
          </a:xfrm>
        </p:spPr>
        <p:txBody>
          <a:bodyPr>
            <a:normAutofit fontScale="92500" lnSpcReduction="10000"/>
          </a:bodyPr>
          <a:lstStyle/>
          <a:p>
            <a:r>
              <a:rPr lang="en-CA" sz="2000" dirty="0"/>
              <a:t>It will be suggested here that to educate selves, it is critical that</a:t>
            </a:r>
          </a:p>
          <a:p>
            <a:r>
              <a:rPr lang="en-CA" sz="2000" dirty="0">
                <a:effectLst/>
                <a:ea typeface="Calibri" panose="020F0502020204030204" pitchFamily="34" charset="0"/>
              </a:rPr>
              <a:t>(</a:t>
            </a:r>
            <a:r>
              <a:rPr lang="en-CA" sz="2000" dirty="0" err="1">
                <a:effectLst/>
                <a:ea typeface="Calibri" panose="020F0502020204030204" pitchFamily="34" charset="0"/>
              </a:rPr>
              <a:t>i</a:t>
            </a:r>
            <a:r>
              <a:rPr lang="en-CA" sz="2000" dirty="0">
                <a:effectLst/>
                <a:ea typeface="Calibri" panose="020F0502020204030204" pitchFamily="34" charset="0"/>
              </a:rPr>
              <a:t>) E</a:t>
            </a:r>
            <a:r>
              <a:rPr lang="en-CA" sz="2000" dirty="0"/>
              <a:t>ducators s</a:t>
            </a:r>
            <a:r>
              <a:rPr lang="en-CA" sz="2000" dirty="0">
                <a:effectLst/>
                <a:ea typeface="Calibri" panose="020F0502020204030204" pitchFamily="34" charset="0"/>
              </a:rPr>
              <a:t>ummon selves to the table; </a:t>
            </a:r>
          </a:p>
          <a:p>
            <a:r>
              <a:rPr lang="en-CA" sz="2000" dirty="0">
                <a:effectLst/>
                <a:ea typeface="Calibri" panose="020F0502020204030204" pitchFamily="34" charset="0"/>
              </a:rPr>
              <a:t>(ii) </a:t>
            </a:r>
            <a:r>
              <a:rPr lang="en-CA" sz="2000" dirty="0">
                <a:ea typeface="Calibri" panose="020F0502020204030204" pitchFamily="34" charset="0"/>
              </a:rPr>
              <a:t>Educators e</a:t>
            </a:r>
            <a:r>
              <a:rPr lang="en-CA" sz="2000" dirty="0">
                <a:effectLst/>
                <a:ea typeface="Calibri" panose="020F0502020204030204" pitchFamily="34" charset="0"/>
              </a:rPr>
              <a:t>nsure that students feel themselves as </a:t>
            </a:r>
            <a:r>
              <a:rPr lang="en-CA" sz="2000" i="1" dirty="0">
                <a:effectLst/>
                <a:ea typeface="Calibri" panose="020F0502020204030204" pitchFamily="34" charset="0"/>
              </a:rPr>
              <a:t>seen</a:t>
            </a:r>
            <a:r>
              <a:rPr lang="en-CA" sz="2000" dirty="0">
                <a:effectLst/>
                <a:ea typeface="Calibri" panose="020F0502020204030204" pitchFamily="34" charset="0"/>
              </a:rPr>
              <a:t> and, for that reason, stick around; </a:t>
            </a:r>
          </a:p>
          <a:p>
            <a:r>
              <a:rPr lang="en-CA" sz="2000" dirty="0">
                <a:effectLst/>
                <a:ea typeface="Calibri" panose="020F0502020204030204" pitchFamily="34" charset="0"/>
              </a:rPr>
              <a:t>(iii) </a:t>
            </a:r>
            <a:r>
              <a:rPr lang="en-CA" sz="2000" dirty="0">
                <a:ea typeface="Calibri" panose="020F0502020204030204" pitchFamily="34" charset="0"/>
              </a:rPr>
              <a:t>E</a:t>
            </a:r>
            <a:r>
              <a:rPr lang="en-CA" sz="2000" dirty="0">
                <a:effectLst/>
                <a:ea typeface="Calibri" panose="020F0502020204030204" pitchFamily="34" charset="0"/>
              </a:rPr>
              <a:t>ducators themselves show up for “captured-engagement.” </a:t>
            </a:r>
          </a:p>
          <a:p>
            <a:r>
              <a:rPr lang="en-CA" sz="2000" dirty="0">
                <a:effectLst/>
                <a:ea typeface="Calibri" panose="020F0502020204030204" pitchFamily="34" charset="0"/>
                <a:cs typeface="Times New Roman" panose="02020603050405020304" pitchFamily="18" charset="0"/>
              </a:rPr>
              <a:t>In other words, it will be argued that for an educational enterprise to be “self-productive,” strategies need to be undertaken to ensure that all parties are truly present, in mind as well as in body. </a:t>
            </a:r>
            <a:endParaRPr lang="en-US" sz="2000" dirty="0">
              <a:effectLst/>
              <a:ea typeface="Calibri" panose="020F0502020204030204" pitchFamily="34" charset="0"/>
              <a:cs typeface="Times New Roman" panose="02020603050405020304" pitchFamily="18" charset="0"/>
            </a:endParaRPr>
          </a:p>
          <a:p>
            <a:r>
              <a:rPr lang="en-CA" sz="2000" dirty="0">
                <a:ea typeface="Calibri" panose="020F0502020204030204" pitchFamily="34" charset="0"/>
                <a:cs typeface="Times New Roman" panose="02020603050405020304" pitchFamily="18" charset="0"/>
              </a:rPr>
              <a:t>It is of note that the </a:t>
            </a:r>
            <a:r>
              <a:rPr lang="en-CA" sz="2000" dirty="0">
                <a:effectLst/>
                <a:ea typeface="Calibri" panose="020F0502020204030204" pitchFamily="34" charset="0"/>
                <a:cs typeface="Times New Roman" panose="02020603050405020304" pitchFamily="18" charset="0"/>
              </a:rPr>
              <a:t>assumption here is that even though a CPI is thoroughly dialogical, and even though there is a lot of talking going on, selves can still be absent unless particular care is taken to call them to the table. </a:t>
            </a:r>
          </a:p>
          <a:p>
            <a:r>
              <a:rPr lang="en-CA" sz="2000" dirty="0">
                <a:ea typeface="Calibri" panose="020F0502020204030204" pitchFamily="34" charset="0"/>
                <a:cs typeface="Times New Roman" panose="02020603050405020304" pitchFamily="18" charset="0"/>
              </a:rPr>
              <a:t>We will deal with these in turn. </a:t>
            </a:r>
            <a:endParaRPr lang="en-US" dirty="0"/>
          </a:p>
        </p:txBody>
      </p:sp>
    </p:spTree>
    <p:extLst>
      <p:ext uri="{BB962C8B-B14F-4D97-AF65-F5344CB8AC3E}">
        <p14:creationId xmlns:p14="http://schemas.microsoft.com/office/powerpoint/2010/main" val="3889024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C881F-566F-41D1-BF3C-FB60D199929C}"/>
              </a:ext>
            </a:extLst>
          </p:cNvPr>
          <p:cNvSpPr>
            <a:spLocks noGrp="1"/>
          </p:cNvSpPr>
          <p:nvPr>
            <p:ph type="title"/>
          </p:nvPr>
        </p:nvSpPr>
        <p:spPr>
          <a:xfrm>
            <a:off x="677334" y="609600"/>
            <a:ext cx="8596668" cy="843815"/>
          </a:xfrm>
        </p:spPr>
        <p:txBody>
          <a:bodyPr>
            <a:normAutofit fontScale="90000"/>
          </a:bodyPr>
          <a:lstStyle/>
          <a:p>
            <a:pPr algn="ctr"/>
            <a:r>
              <a:rPr lang="en-CA" b="1" dirty="0" err="1">
                <a:effectLst/>
                <a:ea typeface="Calibri" panose="020F0502020204030204" pitchFamily="34" charset="0"/>
                <a:cs typeface="Times New Roman" panose="02020603050405020304" pitchFamily="18" charset="0"/>
              </a:rPr>
              <a:t>i</a:t>
            </a:r>
            <a:r>
              <a:rPr lang="en-CA" b="1" dirty="0">
                <a:effectLst/>
                <a:ea typeface="Calibri" panose="020F0502020204030204" pitchFamily="34" charset="0"/>
                <a:cs typeface="Times New Roman" panose="02020603050405020304" pitchFamily="18" charset="0"/>
              </a:rPr>
              <a:t>. SELVES NEED TO BE SUMMONED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A672817-DD86-4D5B-80DF-955AF180D6D5}"/>
              </a:ext>
            </a:extLst>
          </p:cNvPr>
          <p:cNvSpPr>
            <a:spLocks noGrp="1"/>
          </p:cNvSpPr>
          <p:nvPr>
            <p:ph idx="1"/>
          </p:nvPr>
        </p:nvSpPr>
        <p:spPr>
          <a:xfrm>
            <a:off x="677334" y="1665171"/>
            <a:ext cx="8596668" cy="4376191"/>
          </a:xfrm>
        </p:spPr>
        <p:txBody>
          <a:bodyPr>
            <a:normAutofit lnSpcReduction="10000"/>
          </a:bodyPr>
          <a:lstStyle/>
          <a:p>
            <a:r>
              <a:rPr lang="en-CA" sz="2000" dirty="0">
                <a:ea typeface="Calibri" panose="020F0502020204030204" pitchFamily="34" charset="0"/>
                <a:cs typeface="Times New Roman" panose="02020603050405020304" pitchFamily="18" charset="0"/>
              </a:rPr>
              <a:t>Number “</a:t>
            </a:r>
            <a:r>
              <a:rPr lang="en-CA" sz="2000" dirty="0" err="1">
                <a:ea typeface="Calibri" panose="020F0502020204030204" pitchFamily="34" charset="0"/>
                <a:cs typeface="Times New Roman" panose="02020603050405020304" pitchFamily="18" charset="0"/>
              </a:rPr>
              <a:t>i</a:t>
            </a:r>
            <a:r>
              <a:rPr lang="en-CA" sz="2000" dirty="0">
                <a:ea typeface="Calibri" panose="020F0502020204030204" pitchFamily="34" charset="0"/>
                <a:cs typeface="Times New Roman" panose="02020603050405020304" pitchFamily="18" charset="0"/>
              </a:rPr>
              <a:t>” in turn, is divided into a, b, c</a:t>
            </a:r>
          </a:p>
          <a:p>
            <a:r>
              <a:rPr lang="en-CA" sz="2000" dirty="0">
                <a:ea typeface="Calibri" panose="020F0502020204030204" pitchFamily="34" charset="0"/>
                <a:cs typeface="Times New Roman" panose="02020603050405020304" pitchFamily="18" charset="0"/>
              </a:rPr>
              <a:t>Summoning selves to a CPI requires</a:t>
            </a:r>
            <a:endParaRPr lang="en-CA" sz="2000" dirty="0">
              <a:effectLst/>
              <a:ea typeface="Calibri" panose="020F0502020204030204" pitchFamily="34" charset="0"/>
              <a:cs typeface="Times New Roman" panose="02020603050405020304" pitchFamily="18" charset="0"/>
            </a:endParaRPr>
          </a:p>
          <a:p>
            <a:r>
              <a:rPr lang="en-CA" sz="2000" dirty="0">
                <a:effectLst/>
                <a:ea typeface="Calibri" panose="020F0502020204030204" pitchFamily="34" charset="0"/>
                <a:cs typeface="Times New Roman" panose="02020603050405020304" pitchFamily="18" charset="0"/>
              </a:rPr>
              <a:t>(a) The question must be a “real” question (one that will be referred to as a “through-and-through question”); </a:t>
            </a:r>
          </a:p>
          <a:p>
            <a:r>
              <a:rPr lang="en-CA" sz="2000" dirty="0">
                <a:effectLst/>
                <a:ea typeface="Calibri" panose="020F0502020204030204" pitchFamily="34" charset="0"/>
                <a:cs typeface="Times New Roman" panose="02020603050405020304" pitchFamily="18" charset="0"/>
              </a:rPr>
              <a:t>(b) The question must be contentious (one that will be referred to as a “trapeze question”); and </a:t>
            </a:r>
          </a:p>
          <a:p>
            <a:r>
              <a:rPr lang="en-CA" sz="2000" dirty="0">
                <a:effectLst/>
                <a:ea typeface="Calibri" panose="020F0502020204030204" pitchFamily="34" charset="0"/>
                <a:cs typeface="Times New Roman" panose="02020603050405020304" pitchFamily="18" charset="0"/>
              </a:rPr>
              <a:t>(c) The question must be one about which participants genuinely care (rather than being some academic exercise).</a:t>
            </a:r>
          </a:p>
          <a:p>
            <a:endParaRPr lang="en-CA" sz="2000" dirty="0">
              <a:ea typeface="Calibri" panose="020F0502020204030204" pitchFamily="34" charset="0"/>
              <a:cs typeface="Times New Roman" panose="02020603050405020304" pitchFamily="18" charset="0"/>
            </a:endParaRPr>
          </a:p>
          <a:p>
            <a:r>
              <a:rPr lang="en-CA" sz="2000" dirty="0">
                <a:effectLst/>
                <a:ea typeface="Calibri" panose="020F0502020204030204" pitchFamily="34" charset="0"/>
                <a:cs typeface="Times New Roman" panose="02020603050405020304" pitchFamily="18" charset="0"/>
              </a:rPr>
              <a:t>Reminder again: there are many different purposes for engaging students in CPI’s other than student transformation, e.g., enhancing reasoning skills (NJRS). </a:t>
            </a:r>
            <a:endParaRPr lang="en-US" sz="20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82208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EC708-0427-4A07-A7C9-E50E06BA8AA1}"/>
              </a:ext>
            </a:extLst>
          </p:cNvPr>
          <p:cNvSpPr>
            <a:spLocks noGrp="1"/>
          </p:cNvSpPr>
          <p:nvPr>
            <p:ph type="title"/>
          </p:nvPr>
        </p:nvSpPr>
        <p:spPr>
          <a:xfrm>
            <a:off x="144379" y="163630"/>
            <a:ext cx="9471259" cy="1126156"/>
          </a:xfrm>
        </p:spPr>
        <p:txBody>
          <a:bodyPr>
            <a:normAutofit fontScale="90000"/>
          </a:bodyPr>
          <a:lstStyle/>
          <a:p>
            <a:pPr algn="ctr"/>
            <a:r>
              <a:rPr lang="en-CA" sz="3100" dirty="0">
                <a:effectLst/>
                <a:ea typeface="Calibri" panose="020F0502020204030204" pitchFamily="34" charset="0"/>
                <a:cs typeface="Times New Roman" panose="02020603050405020304" pitchFamily="18" charset="0"/>
              </a:rPr>
              <a:t>(a) The question must be a “real” question—</a:t>
            </a:r>
            <a:r>
              <a:rPr lang="en-CA" sz="3100" dirty="0">
                <a:ea typeface="Calibri" panose="020F0502020204030204" pitchFamily="34" charset="0"/>
                <a:cs typeface="Times New Roman" panose="02020603050405020304" pitchFamily="18" charset="0"/>
              </a:rPr>
              <a:t>or what could be called </a:t>
            </a:r>
            <a:r>
              <a:rPr lang="en-CA" sz="3100" dirty="0">
                <a:effectLst/>
                <a:ea typeface="Calibri" panose="020F0502020204030204" pitchFamily="34" charset="0"/>
                <a:cs typeface="Times New Roman" panose="02020603050405020304" pitchFamily="18" charset="0"/>
              </a:rPr>
              <a:t>a “through-and-through question.” </a:t>
            </a:r>
            <a:br>
              <a:rPr lang="en-CA" sz="36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07CEB2D-A474-435F-AAE1-8ED184D3D6D5}"/>
              </a:ext>
            </a:extLst>
          </p:cNvPr>
          <p:cNvSpPr>
            <a:spLocks noGrp="1"/>
          </p:cNvSpPr>
          <p:nvPr>
            <p:ph idx="1"/>
          </p:nvPr>
        </p:nvSpPr>
        <p:spPr>
          <a:xfrm>
            <a:off x="250257" y="1386039"/>
            <a:ext cx="9365381" cy="4655324"/>
          </a:xfrm>
        </p:spPr>
        <p:txBody>
          <a:bodyPr>
            <a:normAutofit lnSpcReduction="10000"/>
          </a:bodyPr>
          <a:lstStyle/>
          <a:p>
            <a:r>
              <a:rPr lang="en-CA" dirty="0">
                <a:ea typeface="Calibri" panose="020F0502020204030204" pitchFamily="34" charset="0"/>
              </a:rPr>
              <a:t>T</a:t>
            </a:r>
            <a:r>
              <a:rPr lang="en-CA" sz="1800" dirty="0">
                <a:effectLst/>
                <a:ea typeface="Calibri" panose="020F0502020204030204" pitchFamily="34" charset="0"/>
              </a:rPr>
              <a:t>he question must be a “real” question for BOTH the participants AND for the facilitator.</a:t>
            </a:r>
          </a:p>
          <a:p>
            <a:r>
              <a:rPr lang="en-CA" dirty="0">
                <a:ea typeface="Calibri" panose="020F0502020204030204" pitchFamily="34" charset="0"/>
              </a:rPr>
              <a:t>Avoid fake questions. S</a:t>
            </a:r>
            <a:r>
              <a:rPr lang="en-CA" sz="1800" dirty="0">
                <a:effectLst/>
                <a:ea typeface="Calibri" panose="020F0502020204030204" pitchFamily="34" charset="0"/>
              </a:rPr>
              <a:t>tudents are usually pummeled with “fake” questions, i.e., questions which are traps to see if the victim’s answer matches up to that of the poser. In such situations, students </a:t>
            </a:r>
            <a:r>
              <a:rPr lang="en-CA" dirty="0">
                <a:ea typeface="Calibri" panose="020F0502020204030204" pitchFamily="34" charset="0"/>
              </a:rPr>
              <a:t>will </a:t>
            </a:r>
            <a:r>
              <a:rPr lang="en-CA" sz="1800" dirty="0">
                <a:effectLst/>
                <a:ea typeface="Calibri" panose="020F0502020204030204" pitchFamily="34" charset="0"/>
              </a:rPr>
              <a:t>protect themselves from ridicule by limiting self-exposure. They will keep who they really are hidden from view. </a:t>
            </a:r>
          </a:p>
          <a:p>
            <a:r>
              <a:rPr lang="en-CA" dirty="0">
                <a:ea typeface="Calibri" panose="020F0502020204030204" pitchFamily="34" charset="0"/>
              </a:rPr>
              <a:t>Avoid</a:t>
            </a:r>
            <a:r>
              <a:rPr lang="en-CA" sz="1800" dirty="0">
                <a:effectLst/>
                <a:ea typeface="Calibri" panose="020F0502020204030204" pitchFamily="34" charset="0"/>
              </a:rPr>
              <a:t> </a:t>
            </a:r>
            <a:r>
              <a:rPr lang="en-CA" sz="1800" i="1" dirty="0">
                <a:effectLst/>
                <a:ea typeface="Calibri" panose="020F0502020204030204" pitchFamily="34" charset="0"/>
              </a:rPr>
              <a:t>general</a:t>
            </a:r>
            <a:r>
              <a:rPr lang="en-CA" sz="1800" dirty="0">
                <a:effectLst/>
                <a:ea typeface="Calibri" panose="020F0502020204030204" pitchFamily="34" charset="0"/>
              </a:rPr>
              <a:t> moralizing questions, e.g., “Is bullying bad?” or “Is it OK to cheat on an exam?”; i.e., these </a:t>
            </a:r>
            <a:r>
              <a:rPr lang="en-CA" dirty="0">
                <a:ea typeface="Calibri" panose="020F0502020204030204" pitchFamily="34" charset="0"/>
              </a:rPr>
              <a:t>are conscious or </a:t>
            </a:r>
            <a:r>
              <a:rPr lang="en-CA" sz="1800" dirty="0">
                <a:effectLst/>
                <a:ea typeface="Calibri" panose="020F0502020204030204" pitchFamily="34" charset="0"/>
              </a:rPr>
              <a:t>unconscious attempts to </a:t>
            </a:r>
            <a:r>
              <a:rPr lang="en-CA" sz="1800" i="1" dirty="0">
                <a:effectLst/>
                <a:ea typeface="Calibri" panose="020F0502020204030204" pitchFamily="34" charset="0"/>
              </a:rPr>
              <a:t>insert</a:t>
            </a:r>
            <a:r>
              <a:rPr lang="en-CA" sz="1800" dirty="0">
                <a:effectLst/>
                <a:ea typeface="Calibri" panose="020F0502020204030204" pitchFamily="34" charset="0"/>
              </a:rPr>
              <a:t> values; students will recognize that that these are not real questions. They won’t show up if they think they are being manipulated. </a:t>
            </a:r>
          </a:p>
          <a:p>
            <a:r>
              <a:rPr lang="en-CA" dirty="0">
                <a:ea typeface="Calibri" panose="020F0502020204030204" pitchFamily="34" charset="0"/>
              </a:rPr>
              <a:t>Avoid</a:t>
            </a:r>
            <a:r>
              <a:rPr lang="en-CA" sz="1800" dirty="0">
                <a:effectLst/>
                <a:ea typeface="Calibri" panose="020F0502020204030204" pitchFamily="34" charset="0"/>
              </a:rPr>
              <a:t> </a:t>
            </a:r>
            <a:r>
              <a:rPr lang="en-CA" sz="1800" i="1" dirty="0">
                <a:effectLst/>
                <a:ea typeface="Calibri" panose="020F0502020204030204" pitchFamily="34" charset="0"/>
              </a:rPr>
              <a:t>hidden</a:t>
            </a:r>
            <a:r>
              <a:rPr lang="en-CA" sz="1800" dirty="0">
                <a:effectLst/>
                <a:ea typeface="Calibri" panose="020F0502020204030204" pitchFamily="34" charset="0"/>
              </a:rPr>
              <a:t> moralizing questions, i.e., questions about which </a:t>
            </a:r>
            <a:r>
              <a:rPr lang="en-CA" sz="1800" i="1" dirty="0">
                <a:effectLst/>
                <a:ea typeface="Calibri" panose="020F0502020204030204" pitchFamily="34" charset="0"/>
              </a:rPr>
              <a:t>particular </a:t>
            </a:r>
            <a:r>
              <a:rPr lang="en-CA" sz="1800" dirty="0">
                <a:effectLst/>
                <a:ea typeface="Calibri" panose="020F0502020204030204" pitchFamily="34" charset="0"/>
              </a:rPr>
              <a:t>facilitators have fixed views. Thus, for instance, hard core animal rights vegans ought to avoid attempting to facilitate an inquiry into the question of whether or not it is OK to eat meat or put animals in zoos.</a:t>
            </a:r>
          </a:p>
          <a:p>
            <a:r>
              <a:rPr lang="en-CA" dirty="0"/>
              <a:t>The facilitator should ask herself: “Is this a real question for me?”</a:t>
            </a:r>
            <a:endParaRPr lang="en-US" dirty="0"/>
          </a:p>
        </p:txBody>
      </p:sp>
    </p:spTree>
    <p:extLst>
      <p:ext uri="{BB962C8B-B14F-4D97-AF65-F5344CB8AC3E}">
        <p14:creationId xmlns:p14="http://schemas.microsoft.com/office/powerpoint/2010/main" val="35524618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1132</TotalTime>
  <Words>3183</Words>
  <Application>Microsoft Office PowerPoint</Application>
  <PresentationFormat>Widescreen</PresentationFormat>
  <Paragraphs>113</Paragraphs>
  <Slides>20</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20</vt:i4>
      </vt:variant>
    </vt:vector>
  </HeadingPairs>
  <TitlesOfParts>
    <vt:vector size="26" baseType="lpstr">
      <vt:lpstr>Arial</vt:lpstr>
      <vt:lpstr>Calibri</vt:lpstr>
      <vt:lpstr>Times New Roman</vt:lpstr>
      <vt:lpstr>Trebuchet MS</vt:lpstr>
      <vt:lpstr>Wingdings 3</vt:lpstr>
      <vt:lpstr>Facet</vt:lpstr>
      <vt:lpstr>SOLICITING SELVES: HOW CAN P4C BEST CAPTURE SELVES? </vt:lpstr>
      <vt:lpstr>IS THE GOAL TO EDUCATE SELVES,  OR NOT? </vt:lpstr>
      <vt:lpstr>IS THE GOAL TO EDUCATE SELVES,  OR NOT? </vt:lpstr>
      <vt:lpstr>IS THE GOAL TO EDUCATE SELVES,  OR NOT? </vt:lpstr>
      <vt:lpstr>Assumptions going forward.</vt:lpstr>
      <vt:lpstr>IF STUDENT TRANSFORMATION IS THE GOAL, THEN THIS REQUIRES THAT SELVES BE PRESENT. </vt:lpstr>
      <vt:lpstr>NECESSARY CONDITIONS FOR  EDUCATING SELVES. </vt:lpstr>
      <vt:lpstr>i. SELVES NEED TO BE SUMMONED  </vt:lpstr>
      <vt:lpstr>(a) The question must be a “real” question—or what could be called a “through-and-through question.”  </vt:lpstr>
      <vt:lpstr>(b) A “trapeze” question. </vt:lpstr>
      <vt:lpstr>(c) A question about which participants care. </vt:lpstr>
      <vt:lpstr>Summary of SELVES NEED TO BE SUMMONED  </vt:lpstr>
      <vt:lpstr>ii. TO ENSURE THAT SELVES “STICK AROUND,” THEY NEED TO FEEL SEEN </vt:lpstr>
      <vt:lpstr>(a) Questioning for clarity.  </vt:lpstr>
      <vt:lpstr>(b) Questioning for depth </vt:lpstr>
      <vt:lpstr>(c) Responding for connection </vt:lpstr>
      <vt:lpstr>Summary so far</vt:lpstr>
      <vt:lpstr>iii. EDUCATORS NEED TO SHOW UP </vt:lpstr>
      <vt:lpstr>THE RISK OF BEING PRESENT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POINT OF TAKING A CRITICAL THINKING CLASS?</dc:title>
  <dc:creator>Anonymous</dc:creator>
  <cp:lastModifiedBy>Antonio Cosentino</cp:lastModifiedBy>
  <cp:revision>86</cp:revision>
  <dcterms:created xsi:type="dcterms:W3CDTF">2020-04-11T23:39:29Z</dcterms:created>
  <dcterms:modified xsi:type="dcterms:W3CDTF">2021-07-18T08:40:16Z</dcterms:modified>
</cp:coreProperties>
</file>