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9" r:id="rId4"/>
  </p:sldMasterIdLst>
  <p:notesMasterIdLst>
    <p:notesMasterId r:id="rId46"/>
  </p:notesMasterIdLst>
  <p:handoutMasterIdLst>
    <p:handoutMasterId r:id="rId47"/>
  </p:handoutMasterIdLst>
  <p:sldIdLst>
    <p:sldId id="256" r:id="rId5"/>
    <p:sldId id="314" r:id="rId6"/>
    <p:sldId id="283" r:id="rId7"/>
    <p:sldId id="284" r:id="rId8"/>
    <p:sldId id="315" r:id="rId9"/>
    <p:sldId id="285" r:id="rId10"/>
    <p:sldId id="286" r:id="rId11"/>
    <p:sldId id="321" r:id="rId12"/>
    <p:sldId id="287" r:id="rId13"/>
    <p:sldId id="288" r:id="rId14"/>
    <p:sldId id="316" r:id="rId15"/>
    <p:sldId id="317" r:id="rId16"/>
    <p:sldId id="322" r:id="rId17"/>
    <p:sldId id="289" r:id="rId18"/>
    <p:sldId id="296" r:id="rId19"/>
    <p:sldId id="297" r:id="rId20"/>
    <p:sldId id="299" r:id="rId21"/>
    <p:sldId id="304" r:id="rId22"/>
    <p:sldId id="303" r:id="rId23"/>
    <p:sldId id="301" r:id="rId24"/>
    <p:sldId id="302" r:id="rId25"/>
    <p:sldId id="295" r:id="rId26"/>
    <p:sldId id="323" r:id="rId27"/>
    <p:sldId id="307" r:id="rId28"/>
    <p:sldId id="308" r:id="rId29"/>
    <p:sldId id="309" r:id="rId30"/>
    <p:sldId id="310" r:id="rId31"/>
    <p:sldId id="313" r:id="rId32"/>
    <p:sldId id="318" r:id="rId33"/>
    <p:sldId id="319" r:id="rId34"/>
    <p:sldId id="311" r:id="rId35"/>
    <p:sldId id="312" r:id="rId36"/>
    <p:sldId id="324" r:id="rId37"/>
    <p:sldId id="325" r:id="rId38"/>
    <p:sldId id="320" r:id="rId39"/>
    <p:sldId id="329" r:id="rId40"/>
    <p:sldId id="305" r:id="rId41"/>
    <p:sldId id="306" r:id="rId42"/>
    <p:sldId id="328" r:id="rId43"/>
    <p:sldId id="326" r:id="rId44"/>
    <p:sldId id="327"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envenuto" id="{E75E278A-FF0E-49A4-B170-79828D63BBAD}">
          <p14:sldIdLst>
            <p14:sldId id="256"/>
            <p14:sldId id="314"/>
            <p14:sldId id="283"/>
            <p14:sldId id="284"/>
            <p14:sldId id="315"/>
            <p14:sldId id="285"/>
            <p14:sldId id="286"/>
            <p14:sldId id="321"/>
            <p14:sldId id="287"/>
            <p14:sldId id="288"/>
            <p14:sldId id="316"/>
            <p14:sldId id="317"/>
            <p14:sldId id="322"/>
            <p14:sldId id="289"/>
            <p14:sldId id="296"/>
            <p14:sldId id="297"/>
            <p14:sldId id="299"/>
            <p14:sldId id="304"/>
            <p14:sldId id="303"/>
            <p14:sldId id="301"/>
            <p14:sldId id="302"/>
            <p14:sldId id="295"/>
            <p14:sldId id="323"/>
            <p14:sldId id="307"/>
            <p14:sldId id="308"/>
            <p14:sldId id="309"/>
            <p14:sldId id="310"/>
            <p14:sldId id="313"/>
            <p14:sldId id="318"/>
            <p14:sldId id="319"/>
            <p14:sldId id="311"/>
            <p14:sldId id="312"/>
            <p14:sldId id="324"/>
            <p14:sldId id="325"/>
            <p14:sldId id="320"/>
            <p14:sldId id="329"/>
            <p14:sldId id="305"/>
            <p14:sldId id="306"/>
            <p14:sldId id="328"/>
            <p14:sldId id="326"/>
            <p14:sldId id="327"/>
          </p14:sldIdLst>
        </p14:section>
        <p14:section name="Progettazione, morphing, annotazione, collaborazione, Aiutami" id="{B9B51309-D148-4332-87C2-07BE32FBCA3B}">
          <p14:sldIdLst/>
        </p14:section>
        <p14:section name="Altre informazioni"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8" name="Author" initials="A" lastIdx="0" clrIdx="7"/>
  <p:cmAuthor id="9" name="Maria Rosalba Lupia" initials="MRL" lastIdx="1" clrIdx="8">
    <p:extLst>
      <p:ext uri="{19B8F6BF-5375-455C-9EA6-DF929625EA0E}">
        <p15:presenceInfo xmlns:p15="http://schemas.microsoft.com/office/powerpoint/2012/main" userId="2bbb89d8183bb14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5F5F5"/>
    <a:srgbClr val="923922"/>
    <a:srgbClr val="D24726"/>
    <a:srgbClr val="404040"/>
    <a:srgbClr val="FF9B45"/>
    <a:srgbClr val="DD462F"/>
    <a:srgbClr val="F8CFB6"/>
    <a:srgbClr val="F8CAB6"/>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241" autoAdjust="0"/>
  </p:normalViewPr>
  <p:slideViewPr>
    <p:cSldViewPr snapToGrid="0">
      <p:cViewPr varScale="1">
        <p:scale>
          <a:sx n="64" d="100"/>
          <a:sy n="64" d="100"/>
        </p:scale>
        <p:origin x="31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3" d="100"/>
          <a:sy n="73" d="100"/>
        </p:scale>
        <p:origin x="3378"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D547E75-7743-43E2-BF1C-8D781AA23311}" type="datetime1">
              <a:rPr lang="it-IT" smtClean="0"/>
              <a:t>23/07/2021</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it-IT" smtClean="0"/>
              <a:t>‹N›</a:t>
            </a:fld>
            <a:endParaRPr lang="it-IT"/>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ED7A867-4D52-4D5A-BBE1-AC83E84104E3}" type="datetime1">
              <a:rPr lang="it-IT" noProof="0" smtClean="0"/>
              <a:t>23/07/2021</a:t>
            </a:fld>
            <a:endParaRPr lang="it-IT" noProof="0"/>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rt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it-IT" noProof="0" smtClean="0"/>
              <a:t>‹N›</a:t>
            </a:fld>
            <a:endParaRPr lang="it-IT"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rtlCol="0"/>
          <a:lstStyle/>
          <a:p>
            <a:pPr rtl="0"/>
            <a:endParaRPr lang="it-IT" dirty="0"/>
          </a:p>
        </p:txBody>
      </p:sp>
      <p:sp>
        <p:nvSpPr>
          <p:cNvPr id="4" name="Segnaposto numero diapositiva 3"/>
          <p:cNvSpPr>
            <a:spLocks noGrp="1"/>
          </p:cNvSpPr>
          <p:nvPr>
            <p:ph type="sldNum" sz="quarter" idx="10"/>
          </p:nvPr>
        </p:nvSpPr>
        <p:spPr/>
        <p:txBody>
          <a:bodyPr rtlCol="0"/>
          <a:lstStyle/>
          <a:p>
            <a:pPr rtl="0"/>
            <a:fld id="{DF61EA0F-A667-4B49-8422-0062BC55E249}" type="slidenum">
              <a:rPr lang="it-IT" smtClean="0"/>
              <a:t>1</a:t>
            </a:fld>
            <a:endParaRPr lang="it-IT"/>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4555655" y="5936188"/>
            <a:ext cx="2057400" cy="365125"/>
          </a:xfrm>
        </p:spPr>
        <p:txBody>
          <a:bodyPr/>
          <a:lstStyle/>
          <a:p>
            <a:pPr rtl="0"/>
            <a:fld id="{30F07B06-4BC3-47A5-A7B1-C606679D1E9F}" type="datetime1">
              <a:rPr lang="it-IT" noProof="0" smtClean="0"/>
              <a:t>23/07/2021</a:t>
            </a:fld>
            <a:endParaRPr lang="it-IT" noProof="0"/>
          </a:p>
        </p:txBody>
      </p:sp>
      <p:sp>
        <p:nvSpPr>
          <p:cNvPr id="5" name="Footer Placeholder 4"/>
          <p:cNvSpPr>
            <a:spLocks noGrp="1"/>
          </p:cNvSpPr>
          <p:nvPr>
            <p:ph type="ftr" sz="quarter" idx="11"/>
          </p:nvPr>
        </p:nvSpPr>
        <p:spPr>
          <a:xfrm>
            <a:off x="533401" y="5936189"/>
            <a:ext cx="4021666" cy="365125"/>
          </a:xfrm>
        </p:spPr>
        <p:txBody>
          <a:bodyPr/>
          <a:lstStyle/>
          <a:p>
            <a:pPr rtl="0"/>
            <a:endParaRPr lang="it-IT" noProof="0"/>
          </a:p>
        </p:txBody>
      </p:sp>
      <p:sp>
        <p:nvSpPr>
          <p:cNvPr id="6" name="Slide Number Placeholder 5"/>
          <p:cNvSpPr>
            <a:spLocks noGrp="1"/>
          </p:cNvSpPr>
          <p:nvPr>
            <p:ph type="sldNum" sz="quarter" idx="12"/>
          </p:nvPr>
        </p:nvSpPr>
        <p:spPr>
          <a:xfrm>
            <a:off x="7010399" y="2750337"/>
            <a:ext cx="1370293" cy="1356442"/>
          </a:xfrm>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25864905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6" name="Footer Placeholder 5"/>
          <p:cNvSpPr>
            <a:spLocks noGrp="1"/>
          </p:cNvSpPr>
          <p:nvPr>
            <p:ph type="ftr" sz="quarter" idx="11"/>
          </p:nvPr>
        </p:nvSpPr>
        <p:spPr/>
        <p:txBody>
          <a:bodyPr/>
          <a:lstStyle/>
          <a:p>
            <a:pPr rtl="0"/>
            <a:endParaRPr lang="it-IT" noProof="0"/>
          </a:p>
        </p:txBody>
      </p:sp>
      <p:sp>
        <p:nvSpPr>
          <p:cNvPr id="7" name="Slide Number Placeholder 6"/>
          <p:cNvSpPr>
            <a:spLocks noGrp="1"/>
          </p:cNvSpPr>
          <p:nvPr>
            <p:ph type="sldNum" sz="quarter" idx="12"/>
          </p:nvPr>
        </p:nvSpPr>
        <p:spPr>
          <a:xfrm>
            <a:off x="7856438" y="4711310"/>
            <a:ext cx="1149836" cy="1090789"/>
          </a:xfrm>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127981321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6" name="Footer Placeholder 5"/>
          <p:cNvSpPr>
            <a:spLocks noGrp="1"/>
          </p:cNvSpPr>
          <p:nvPr>
            <p:ph type="ftr" sz="quarter" idx="11"/>
          </p:nvPr>
        </p:nvSpPr>
        <p:spPr/>
        <p:txBody>
          <a:bodyPr/>
          <a:lstStyle/>
          <a:p>
            <a:pPr rtl="0"/>
            <a:endParaRPr lang="it-IT" noProof="0"/>
          </a:p>
        </p:txBody>
      </p:sp>
      <p:sp>
        <p:nvSpPr>
          <p:cNvPr id="7" name="Slide Number Placeholder 6"/>
          <p:cNvSpPr>
            <a:spLocks noGrp="1"/>
          </p:cNvSpPr>
          <p:nvPr>
            <p:ph type="sldNum" sz="quarter" idx="12"/>
          </p:nvPr>
        </p:nvSpPr>
        <p:spPr>
          <a:xfrm>
            <a:off x="7856438" y="4711616"/>
            <a:ext cx="1149836" cy="1090789"/>
          </a:xfrm>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323895649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6" name="Footer Placeholder 5"/>
          <p:cNvSpPr>
            <a:spLocks noGrp="1"/>
          </p:cNvSpPr>
          <p:nvPr>
            <p:ph type="ftr" sz="quarter" idx="11"/>
          </p:nvPr>
        </p:nvSpPr>
        <p:spPr/>
        <p:txBody>
          <a:bodyPr/>
          <a:lstStyle/>
          <a:p>
            <a:pPr rtl="0"/>
            <a:endParaRPr lang="it-IT" noProof="0"/>
          </a:p>
        </p:txBody>
      </p:sp>
      <p:sp>
        <p:nvSpPr>
          <p:cNvPr id="7" name="Slide Number Placeholder 6"/>
          <p:cNvSpPr>
            <a:spLocks noGrp="1"/>
          </p:cNvSpPr>
          <p:nvPr>
            <p:ph type="sldNum" sz="quarter" idx="12"/>
          </p:nvPr>
        </p:nvSpPr>
        <p:spPr>
          <a:xfrm>
            <a:off x="7856438" y="4709926"/>
            <a:ext cx="1149836" cy="1090789"/>
          </a:xfrm>
        </p:spPr>
        <p:txBody>
          <a:bodyPr/>
          <a:lstStyle/>
          <a:p>
            <a:pPr rtl="0"/>
            <a:fld id="{9860EDB8-5305-433F-BE41-D7A86D811DB3}" type="slidenum">
              <a:rPr lang="it-IT" noProof="0" smtClean="0"/>
              <a:pPr rtl="0"/>
              <a:t>‹N›</a:t>
            </a:fld>
            <a:endParaRPr lang="it-IT" noProof="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25455749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6" name="Footer Placeholder 5"/>
          <p:cNvSpPr>
            <a:spLocks noGrp="1"/>
          </p:cNvSpPr>
          <p:nvPr>
            <p:ph type="ftr" sz="quarter" idx="11"/>
          </p:nvPr>
        </p:nvSpPr>
        <p:spPr/>
        <p:txBody>
          <a:bodyPr/>
          <a:lstStyle/>
          <a:p>
            <a:pPr rtl="0"/>
            <a:endParaRPr lang="it-IT" noProof="0"/>
          </a:p>
        </p:txBody>
      </p:sp>
      <p:sp>
        <p:nvSpPr>
          <p:cNvPr id="7" name="Slide Number Placeholder 6"/>
          <p:cNvSpPr>
            <a:spLocks noGrp="1"/>
          </p:cNvSpPr>
          <p:nvPr>
            <p:ph type="sldNum" sz="quarter" idx="12"/>
          </p:nvPr>
        </p:nvSpPr>
        <p:spPr>
          <a:xfrm>
            <a:off x="7856438" y="4709926"/>
            <a:ext cx="1149836" cy="1090789"/>
          </a:xfrm>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310816147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4" name="Footer Placeholder 3"/>
          <p:cNvSpPr>
            <a:spLocks noGrp="1"/>
          </p:cNvSpPr>
          <p:nvPr>
            <p:ph type="ftr" sz="quarter" idx="11"/>
          </p:nvPr>
        </p:nvSpPr>
        <p:spPr/>
        <p:txBody>
          <a:bodyPr/>
          <a:lstStyle/>
          <a:p>
            <a:pPr rtl="0"/>
            <a:endParaRPr lang="it-IT" noProof="0"/>
          </a:p>
        </p:txBody>
      </p:sp>
      <p:sp>
        <p:nvSpPr>
          <p:cNvPr id="5" name="Slide Number Placeholder 4"/>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191527861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4" name="Footer Placeholder 3"/>
          <p:cNvSpPr>
            <a:spLocks noGrp="1"/>
          </p:cNvSpPr>
          <p:nvPr>
            <p:ph type="ftr" sz="quarter" idx="11"/>
          </p:nvPr>
        </p:nvSpPr>
        <p:spPr/>
        <p:txBody>
          <a:bodyPr/>
          <a:lstStyle/>
          <a:p>
            <a:pPr rtl="0"/>
            <a:endParaRPr lang="it-IT" noProof="0"/>
          </a:p>
        </p:txBody>
      </p:sp>
      <p:sp>
        <p:nvSpPr>
          <p:cNvPr id="5" name="Slide Number Placeholder 4"/>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73161584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5" name="Footer Placeholder 4"/>
          <p:cNvSpPr>
            <a:spLocks noGrp="1"/>
          </p:cNvSpPr>
          <p:nvPr>
            <p:ph type="ftr" sz="quarter" idx="11"/>
          </p:nvPr>
        </p:nvSpPr>
        <p:spPr/>
        <p:txBody>
          <a:bodyPr/>
          <a:lstStyle/>
          <a:p>
            <a:pPr rtl="0"/>
            <a:endParaRPr lang="it-IT" noProof="0"/>
          </a:p>
        </p:txBody>
      </p:sp>
      <p:sp>
        <p:nvSpPr>
          <p:cNvPr id="6" name="Slide Number Placeholder 5"/>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2670873121"/>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5029144" y="5936188"/>
            <a:ext cx="2057400" cy="365125"/>
          </a:xfrm>
        </p:spPr>
        <p:txBody>
          <a:bodyPr/>
          <a:lstStyle/>
          <a:p>
            <a:pPr rtl="0"/>
            <a:fld id="{30F07B06-4BC3-47A5-A7B1-C606679D1E9F}" type="datetime1">
              <a:rPr lang="it-IT" noProof="0" smtClean="0"/>
              <a:t>23/07/2021</a:t>
            </a:fld>
            <a:endParaRPr lang="it-IT" noProof="0"/>
          </a:p>
        </p:txBody>
      </p:sp>
      <p:sp>
        <p:nvSpPr>
          <p:cNvPr id="5" name="Footer Placeholder 4"/>
          <p:cNvSpPr>
            <a:spLocks noGrp="1"/>
          </p:cNvSpPr>
          <p:nvPr>
            <p:ph type="ftr" sz="quarter" idx="11"/>
          </p:nvPr>
        </p:nvSpPr>
        <p:spPr>
          <a:xfrm>
            <a:off x="510241" y="5936189"/>
            <a:ext cx="4518959" cy="365125"/>
          </a:xfrm>
        </p:spPr>
        <p:txBody>
          <a:bodyPr/>
          <a:lstStyle/>
          <a:p>
            <a:pPr rtl="0"/>
            <a:endParaRPr lang="it-IT" noProof="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3515141826"/>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7" name="Rettangolo 6"/>
          <p:cNvSpPr/>
          <p:nvPr userDrawn="1"/>
        </p:nvSpPr>
        <p:spPr bwMode="blackWhite">
          <a:xfrm>
            <a:off x="191213" y="262785"/>
            <a:ext cx="8761576"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sz="1350" noProof="0"/>
          </a:p>
        </p:txBody>
      </p:sp>
      <p:sp>
        <p:nvSpPr>
          <p:cNvPr id="2" name="Titolo 1"/>
          <p:cNvSpPr>
            <a:spLocks noGrp="1"/>
          </p:cNvSpPr>
          <p:nvPr>
            <p:ph type="title"/>
          </p:nvPr>
        </p:nvSpPr>
        <p:spPr/>
        <p:txBody>
          <a:bodyPr rtlCol="0"/>
          <a:lstStyle/>
          <a:p>
            <a:pPr rtl="0"/>
            <a:r>
              <a:rPr lang="it-IT" noProof="0"/>
              <a:t>Fare clic per modificare lo stile del titolo dello schema</a:t>
            </a:r>
          </a:p>
        </p:txBody>
      </p:sp>
    </p:spTree>
    <p:extLst>
      <p:ext uri="{BB962C8B-B14F-4D97-AF65-F5344CB8AC3E}">
        <p14:creationId xmlns:p14="http://schemas.microsoft.com/office/powerpoint/2010/main" val="2331613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5" name="Footer Placeholder 4"/>
          <p:cNvSpPr>
            <a:spLocks noGrp="1"/>
          </p:cNvSpPr>
          <p:nvPr>
            <p:ph type="ftr" sz="quarter" idx="11"/>
          </p:nvPr>
        </p:nvSpPr>
        <p:spPr/>
        <p:txBody>
          <a:bodyPr/>
          <a:lstStyle/>
          <a:p>
            <a:pPr rtl="0"/>
            <a:endParaRPr lang="it-IT" noProof="0"/>
          </a:p>
        </p:txBody>
      </p:sp>
      <p:sp>
        <p:nvSpPr>
          <p:cNvPr id="6" name="Slide Number Placeholder 5"/>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338148610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5365810" y="5936188"/>
            <a:ext cx="2057400" cy="365125"/>
          </a:xfrm>
        </p:spPr>
        <p:txBody>
          <a:bodyPr/>
          <a:lstStyle/>
          <a:p>
            <a:pPr rtl="0"/>
            <a:fld id="{30F07B06-4BC3-47A5-A7B1-C606679D1E9F}" type="datetime1">
              <a:rPr lang="it-IT" noProof="0" smtClean="0"/>
              <a:t>23/07/2021</a:t>
            </a:fld>
            <a:endParaRPr lang="it-IT" noProof="0"/>
          </a:p>
        </p:txBody>
      </p:sp>
      <p:sp>
        <p:nvSpPr>
          <p:cNvPr id="5" name="Footer Placeholder 4"/>
          <p:cNvSpPr>
            <a:spLocks noGrp="1"/>
          </p:cNvSpPr>
          <p:nvPr>
            <p:ph type="ftr" sz="quarter" idx="11"/>
          </p:nvPr>
        </p:nvSpPr>
        <p:spPr>
          <a:xfrm>
            <a:off x="533400" y="5936189"/>
            <a:ext cx="4834673" cy="365125"/>
          </a:xfrm>
        </p:spPr>
        <p:txBody>
          <a:bodyPr/>
          <a:lstStyle/>
          <a:p>
            <a:pPr rtl="0"/>
            <a:endParaRPr lang="it-IT" noProof="0"/>
          </a:p>
        </p:txBody>
      </p:sp>
      <p:sp>
        <p:nvSpPr>
          <p:cNvPr id="6" name="Slide Number Placeholder 5"/>
          <p:cNvSpPr>
            <a:spLocks noGrp="1"/>
          </p:cNvSpPr>
          <p:nvPr>
            <p:ph type="sldNum" sz="quarter" idx="12"/>
          </p:nvPr>
        </p:nvSpPr>
        <p:spPr>
          <a:xfrm>
            <a:off x="7856438" y="2869896"/>
            <a:ext cx="1149836" cy="1090789"/>
          </a:xfrm>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429288939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6" name="Footer Placeholder 5"/>
          <p:cNvSpPr>
            <a:spLocks noGrp="1"/>
          </p:cNvSpPr>
          <p:nvPr>
            <p:ph type="ftr" sz="quarter" idx="11"/>
          </p:nvPr>
        </p:nvSpPr>
        <p:spPr/>
        <p:txBody>
          <a:bodyPr/>
          <a:lstStyle/>
          <a:p>
            <a:pPr rtl="0"/>
            <a:endParaRPr lang="it-IT" noProof="0"/>
          </a:p>
        </p:txBody>
      </p:sp>
      <p:sp>
        <p:nvSpPr>
          <p:cNvPr id="7" name="Slide Number Placeholder 6"/>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397767668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31638" y="3030009"/>
            <a:ext cx="3367045" cy="290617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061129" y="3030009"/>
            <a:ext cx="3367044" cy="290617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8" name="Footer Placeholder 7"/>
          <p:cNvSpPr>
            <a:spLocks noGrp="1"/>
          </p:cNvSpPr>
          <p:nvPr>
            <p:ph type="ftr" sz="quarter" idx="11"/>
          </p:nvPr>
        </p:nvSpPr>
        <p:spPr/>
        <p:txBody>
          <a:bodyPr/>
          <a:lstStyle/>
          <a:p>
            <a:pPr rtl="0"/>
            <a:endParaRPr lang="it-IT" noProof="0"/>
          </a:p>
        </p:txBody>
      </p:sp>
      <p:sp>
        <p:nvSpPr>
          <p:cNvPr id="9" name="Slide Number Placeholder 8"/>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236837018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4" name="Footer Placeholder 3"/>
          <p:cNvSpPr>
            <a:spLocks noGrp="1"/>
          </p:cNvSpPr>
          <p:nvPr>
            <p:ph type="ftr" sz="quarter" idx="11"/>
          </p:nvPr>
        </p:nvSpPr>
        <p:spPr/>
        <p:txBody>
          <a:bodyPr/>
          <a:lstStyle/>
          <a:p>
            <a:pPr rtl="0"/>
            <a:endParaRPr lang="it-IT" noProof="0"/>
          </a:p>
        </p:txBody>
      </p:sp>
      <p:sp>
        <p:nvSpPr>
          <p:cNvPr id="5" name="Slide Number Placeholder 4"/>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212086054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3" name="Footer Placeholder 2"/>
          <p:cNvSpPr>
            <a:spLocks noGrp="1"/>
          </p:cNvSpPr>
          <p:nvPr>
            <p:ph type="ftr" sz="quarter" idx="11"/>
          </p:nvPr>
        </p:nvSpPr>
        <p:spPr/>
        <p:txBody>
          <a:bodyPr/>
          <a:lstStyle/>
          <a:p>
            <a:pPr rtl="0"/>
            <a:endParaRPr lang="it-IT" noProof="0"/>
          </a:p>
        </p:txBody>
      </p:sp>
      <p:sp>
        <p:nvSpPr>
          <p:cNvPr id="4" name="Slide Number Placeholder 3"/>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211083181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6" name="Footer Placeholder 5"/>
          <p:cNvSpPr>
            <a:spLocks noGrp="1"/>
          </p:cNvSpPr>
          <p:nvPr>
            <p:ph type="ftr" sz="quarter" idx="11"/>
          </p:nvPr>
        </p:nvSpPr>
        <p:spPr/>
        <p:txBody>
          <a:bodyPr/>
          <a:lstStyle/>
          <a:p>
            <a:pPr rtl="0"/>
            <a:endParaRPr lang="it-IT" noProof="0"/>
          </a:p>
        </p:txBody>
      </p:sp>
      <p:sp>
        <p:nvSpPr>
          <p:cNvPr id="7" name="Slide Number Placeholder 6"/>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16872148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30F07B06-4BC3-47A5-A7B1-C606679D1E9F}" type="datetime1">
              <a:rPr lang="it-IT" noProof="0" smtClean="0"/>
              <a:t>23/07/2021</a:t>
            </a:fld>
            <a:endParaRPr lang="it-IT" noProof="0"/>
          </a:p>
        </p:txBody>
      </p:sp>
      <p:sp>
        <p:nvSpPr>
          <p:cNvPr id="6" name="Footer Placeholder 5"/>
          <p:cNvSpPr>
            <a:spLocks noGrp="1"/>
          </p:cNvSpPr>
          <p:nvPr>
            <p:ph type="ftr" sz="quarter" idx="11"/>
          </p:nvPr>
        </p:nvSpPr>
        <p:spPr/>
        <p:txBody>
          <a:bodyPr/>
          <a:lstStyle/>
          <a:p>
            <a:pPr rtl="0"/>
            <a:endParaRPr lang="it-IT" noProof="0"/>
          </a:p>
        </p:txBody>
      </p:sp>
      <p:sp>
        <p:nvSpPr>
          <p:cNvPr id="7" name="Slide Number Placeholder 6"/>
          <p:cNvSpPr>
            <a:spLocks noGrp="1"/>
          </p:cNvSpPr>
          <p:nvPr>
            <p:ph type="sldNum" sz="quarter" idx="12"/>
          </p:nvPr>
        </p:nvSpPr>
        <p:spPr/>
        <p:txBody>
          <a:bodyPr/>
          <a:lstStyle/>
          <a:p>
            <a:pPr rtl="0"/>
            <a:fld id="{9860EDB8-5305-433F-BE41-D7A86D811DB3}" type="slidenum">
              <a:rPr lang="it-IT" noProof="0" smtClean="0"/>
              <a:pPr rtl="0"/>
              <a:t>‹N›</a:t>
            </a:fld>
            <a:endParaRPr lang="it-IT" noProof="0"/>
          </a:p>
        </p:txBody>
      </p:sp>
    </p:spTree>
    <p:extLst>
      <p:ext uri="{BB962C8B-B14F-4D97-AF65-F5344CB8AC3E}">
        <p14:creationId xmlns:p14="http://schemas.microsoft.com/office/powerpoint/2010/main" val="261510699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20">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30F07B06-4BC3-47A5-A7B1-C606679D1E9F}" type="datetime1">
              <a:rPr lang="it-IT" noProof="0" smtClean="0"/>
              <a:t>23/07/2021</a:t>
            </a:fld>
            <a:endParaRPr lang="it-IT" noProof="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endParaRPr lang="it-IT" noProof="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rtl="0"/>
            <a:fld id="{9860EDB8-5305-433F-BE41-D7A86D811DB3}" type="slidenum">
              <a:rPr lang="it-IT" noProof="0" smtClean="0"/>
              <a:pPr rtl="0"/>
              <a:t>‹N›</a:t>
            </a:fld>
            <a:endParaRPr lang="it-IT" noProof="0"/>
          </a:p>
        </p:txBody>
      </p:sp>
      <p:sp>
        <p:nvSpPr>
          <p:cNvPr id="8" name="Rettangolo 7">
            <a:extLst>
              <a:ext uri="{FF2B5EF4-FFF2-40B4-BE49-F238E27FC236}">
                <a16:creationId xmlns:a16="http://schemas.microsoft.com/office/drawing/2014/main" id="{577C3C37-1AFB-4627-A3A8-21BF2F73C67E}"/>
              </a:ext>
            </a:extLst>
          </p:cNvPr>
          <p:cNvSpPr/>
          <p:nvPr userDrawn="1"/>
        </p:nvSpPr>
        <p:spPr>
          <a:xfrm>
            <a:off x="192024" y="265177"/>
            <a:ext cx="8762287"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it-IT" sz="1350" noProof="0"/>
          </a:p>
        </p:txBody>
      </p:sp>
      <p:cxnSp>
        <p:nvCxnSpPr>
          <p:cNvPr id="9" name="Connettore diritto 8">
            <a:extLst>
              <a:ext uri="{FF2B5EF4-FFF2-40B4-BE49-F238E27FC236}">
                <a16:creationId xmlns:a16="http://schemas.microsoft.com/office/drawing/2014/main" id="{DCCA9DAC-22F5-4DEE-B730-5743427007FD}"/>
              </a:ext>
            </a:extLst>
          </p:cNvPr>
          <p:cNvCxnSpPr/>
          <p:nvPr userDrawn="1"/>
        </p:nvCxnSpPr>
        <p:spPr>
          <a:xfrm>
            <a:off x="453326" y="1196392"/>
            <a:ext cx="8237349"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2328564"/>
      </p:ext>
    </p:extLst>
  </p:cSld>
  <p:clrMap bg1="dk1" tx1="lt1" bg2="dk2"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 id="2147483755" r:id="rId16"/>
    <p:sldLayoutId id="2147483756" r:id="rId17"/>
    <p:sldLayoutId id="2147483757"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8" Type="http://schemas.openxmlformats.org/officeDocument/2006/relationships/hyperlink" Target="https://www.amazon.it/Pixie-Matthew-Lipman/dp/8820728753/ref=as_li_ss_tl?ie=UTF8&amp;qid=1495117760&amp;sr=8-1&amp;keywords=pixie+libro&amp;linkCode=ll1&amp;tag=officinafilos-21&amp;linkId=8cab7edd33e1a68e4f3962dca698bc22" TargetMode="External"/><Relationship Id="rId3" Type="http://schemas.openxmlformats.org/officeDocument/2006/relationships/hyperlink" Target="https://www.amazon.it/Dare-senso-al-mio-mondo/dp/8820729652/ref=as_li_ss_tl?ie=UTF8&amp;qid=1495117608&amp;sr=8-1&amp;keywords=dare+senso+al+mio+mondo&amp;linkCode=ll1&amp;tag=officinafilos-21&amp;linkId=2de5de268212293c1a830a2119c55ea0" TargetMode="External"/><Relationship Id="rId7" Type="http://schemas.openxmlformats.org/officeDocument/2006/relationships/hyperlink" Target="https://www.amazon.it/Stupirsi-Ragionare-natura-Manuale-elementare/dp/8820729911/ref=as_li_ss_tl?ie=UTF8&amp;qid=1495117708&amp;sr=8-2&amp;keywords=kio+e+gus&amp;linkCode=ll1&amp;tag=officinafilos-21&amp;linkId=7485f2f053ab8be268df0d78fd58aef5" TargetMode="External"/><Relationship Id="rId2" Type="http://schemas.openxmlformats.org/officeDocument/2006/relationships/hyperlink" Target="https://www.amazon.it/Lospedale-delle-bambole-Ann-Sharp/dp/8820728702/ref=as_li_ss_tl?ie=UTF8&amp;qid=1495117576&amp;sr=8-1&amp;keywords=l%27ospedale+delle+bambole&amp;linkCode=ll1&amp;tag=officinafilos-21&amp;linkId=f7428192884e0e971c24a195f2a93c32" TargetMode="External"/><Relationship Id="rId1" Type="http://schemas.openxmlformats.org/officeDocument/2006/relationships/slideLayout" Target="../slideLayouts/slideLayout18.xml"/><Relationship Id="rId6" Type="http://schemas.openxmlformats.org/officeDocument/2006/relationships/hyperlink" Target="https://www.amazon.it/Kio-Gus-Matthew-Lipman/dp/8820728729/ref=as_li_ss_tl?ie=UTF8&amp;qid=1495117708&amp;sr=8-1&amp;keywords=kio+e+gus&amp;linkCode=ll1&amp;tag=officinafilos-21&amp;linkId=dbaba5074ce307aed7dbb33eabae9efb" TargetMode="External"/><Relationship Id="rId5" Type="http://schemas.openxmlformats.org/officeDocument/2006/relationships/hyperlink" Target="https://www.amazon.it/Manuale-Mettiamo-insieme-pensieri-elementare/dp/8820729644/ref=as_li_ss_tl?ie=UTF8&amp;qid=1495117679&amp;sr=8-2&amp;keywords=elfie+libro&amp;linkCode=ll1&amp;tag=officinafilos-21&amp;linkId=7edfc8425b7da44cd13656f8c9b681df" TargetMode="External"/><Relationship Id="rId4" Type="http://schemas.openxmlformats.org/officeDocument/2006/relationships/hyperlink" Target="https://www.amazon.it/Elfie-Matthew-Lipman/dp/8820728745/ref=as_li_ss_tl?ie=UTF8&amp;qid=1495117646&amp;sr=8-1&amp;keywords=elfie+libro&amp;linkCode=ll1&amp;tag=officinafilos-21&amp;linkId=3d89470e6140b2666be3e6ce1fdc0d94" TargetMode="External"/><Relationship Id="rId9" Type="http://schemas.openxmlformats.org/officeDocument/2006/relationships/hyperlink" Target="https://www.amazon.it/Pixie-Manuale-ricerca-significati-elementare/dp/8820729636/ref=as_li_ss_tl?ie=UTF8&amp;qid=1495117852&amp;sr=8-4&amp;keywords=alla+ricerca+dei+significati&amp;linkCode=ll1&amp;tag=officinafilos-21&amp;linkId=2bb7d7607059367ee6e2e91949a89912"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amazon.it/prisma-dei-perch%C3%A9-filosofica-adattamento-ebook/dp/B00E92WN00/ref=as_li_ss_tl?ie=UTF8&amp;qid=1495117817&amp;sr=8-2&amp;keywords=il+prisma+dei+perch%C3%A8&amp;linkCode=ll1&amp;tag=officinafilos-21&amp;linkId=d14b50ae40906a59300dd4d5620e247d" TargetMode="External"/><Relationship Id="rId2" Type="http://schemas.openxmlformats.org/officeDocument/2006/relationships/hyperlink" Target="https://www.amazon.it/prisma-dei-perch%C3%A9-Matthew-Lipman/dp/8820728737/ref=as_li_ss_tl?ie=UTF8&amp;qid=1495117817&amp;sr=8-1&amp;keywords=il+prisma+dei+perch%C3%A8&amp;linkCode=ll1&amp;tag=officinafilos-21&amp;linkId=f5e496b8b512c9ba80f706a7ba79cc3b" TargetMode="External"/><Relationship Id="rId1" Type="http://schemas.openxmlformats.org/officeDocument/2006/relationships/slideLayout" Target="../slideLayouts/slideLayout18.xml"/><Relationship Id="rId6" Type="http://schemas.openxmlformats.org/officeDocument/2006/relationships/hyperlink" Target="https://www.amazon.it/Mark-Traduzione-Adattamento-Bellagamba-Impariamo-ebook/dp/B00E9ZUEFS/ref=as_li_ss_tl?s=books&amp;ie=UTF8&amp;qid=1495040033&amp;sr=1-1&amp;keywords=mark+liguori&amp;linkCode=ll1&amp;tag=officinafilos-21&amp;linkId=9ca3738806b61dc48500b85c9564f674" TargetMode="External"/><Relationship Id="rId5" Type="http://schemas.openxmlformats.org/officeDocument/2006/relationships/hyperlink" Target="https://www.amazon.it/Lindagine-etica-Manuale-Scuola-elementare/dp/8820766132/ref=as_li_ss_tl?ie=UTF8&amp;qid=1495117954&amp;sr=8-5&amp;keywords=lisa+liguori&amp;linkCode=ll1&amp;tag=officinafilos-21&amp;linkId=3f819e6c1a423332b8e115853c6694f9" TargetMode="External"/><Relationship Id="rId4" Type="http://schemas.openxmlformats.org/officeDocument/2006/relationships/hyperlink" Target="https://www.amazon.it/Lisa-Matthew-Lipman/dp/8820766094/ref=as_li_ss_tl?ie=UTF8&amp;qid=1495117954&amp;sr=8-1&amp;keywords=lisa+liguori&amp;linkCode=ll1&amp;tag=officinafilos-21&amp;linkId=7fdd29b41e4ef383dd750457163d5c9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125" y="523875"/>
            <a:ext cx="8820150" cy="5972175"/>
          </a:xfrm>
        </p:spPr>
        <p:txBody>
          <a:bodyPr rtlCol="0" anchor="ctr" anchorCtr="0">
            <a:normAutofit fontScale="90000"/>
          </a:bodyPr>
          <a:lstStyle/>
          <a:p>
            <a:pPr rtl="0"/>
            <a:r>
              <a:rPr lang="it-IT" sz="3600" b="1" dirty="0">
                <a:solidFill>
                  <a:schemeClr val="bg1"/>
                </a:solidFill>
              </a:rPr>
              <a:t>La </a:t>
            </a:r>
            <a:r>
              <a:rPr lang="it-IT" sz="3600" b="1" i="1" dirty="0" err="1">
                <a:solidFill>
                  <a:schemeClr val="bg1"/>
                </a:solidFill>
              </a:rPr>
              <a:t>Philosophy</a:t>
            </a:r>
            <a:r>
              <a:rPr lang="it-IT" sz="3600" b="1" i="1" dirty="0">
                <a:solidFill>
                  <a:schemeClr val="bg1"/>
                </a:solidFill>
              </a:rPr>
              <a:t> for Children </a:t>
            </a:r>
            <a:r>
              <a:rPr lang="it-IT" sz="3600" b="1" dirty="0">
                <a:solidFill>
                  <a:schemeClr val="bg1"/>
                </a:solidFill>
              </a:rPr>
              <a:t>(</a:t>
            </a:r>
            <a:r>
              <a:rPr lang="it-IT" sz="3600" b="1" i="1" dirty="0">
                <a:solidFill>
                  <a:schemeClr val="bg1"/>
                </a:solidFill>
              </a:rPr>
              <a:t>P4C</a:t>
            </a:r>
            <a:r>
              <a:rPr lang="it-IT" sz="3600" dirty="0">
                <a:solidFill>
                  <a:schemeClr val="bg1"/>
                </a:solidFill>
              </a:rPr>
              <a:t>): </a:t>
            </a:r>
            <a:br>
              <a:rPr lang="it-IT" sz="3600" dirty="0">
                <a:solidFill>
                  <a:schemeClr val="bg1"/>
                </a:solidFill>
              </a:rPr>
            </a:br>
            <a:r>
              <a:rPr lang="it-IT" sz="3600" b="1" dirty="0">
                <a:solidFill>
                  <a:schemeClr val="bg1"/>
                </a:solidFill>
              </a:rPr>
              <a:t>dal Progetto alla Pratica     </a:t>
            </a:r>
            <a:br>
              <a:rPr lang="it-IT" sz="3600" b="1" dirty="0">
                <a:solidFill>
                  <a:schemeClr val="bg1"/>
                </a:solidFill>
              </a:rPr>
            </a:br>
            <a:br>
              <a:rPr lang="it-IT" sz="3600" b="1" dirty="0">
                <a:solidFill>
                  <a:schemeClr val="bg1"/>
                </a:solidFill>
              </a:rPr>
            </a:br>
            <a:br>
              <a:rPr lang="it-IT" sz="3600" dirty="0">
                <a:solidFill>
                  <a:schemeClr val="bg1"/>
                </a:solidFill>
              </a:rPr>
            </a:br>
            <a:br>
              <a:rPr lang="it-IT" sz="3600" dirty="0">
                <a:solidFill>
                  <a:schemeClr val="bg1"/>
                </a:solidFill>
              </a:rPr>
            </a:br>
            <a:br>
              <a:rPr lang="it-IT" sz="3600" dirty="0">
                <a:solidFill>
                  <a:schemeClr val="bg1"/>
                </a:solidFill>
              </a:rPr>
            </a:br>
            <a:br>
              <a:rPr lang="it-IT" sz="3600" dirty="0">
                <a:solidFill>
                  <a:schemeClr val="bg1"/>
                </a:solidFill>
              </a:rPr>
            </a:br>
            <a:br>
              <a:rPr lang="it-IT" sz="3600" dirty="0">
                <a:solidFill>
                  <a:schemeClr val="bg1"/>
                </a:solidFill>
              </a:rPr>
            </a:br>
            <a:br>
              <a:rPr lang="it-IT" sz="3600" dirty="0">
                <a:solidFill>
                  <a:schemeClr val="bg1"/>
                </a:solidFill>
              </a:rPr>
            </a:br>
            <a:br>
              <a:rPr lang="it-IT" sz="3600" dirty="0">
                <a:solidFill>
                  <a:schemeClr val="bg1"/>
                </a:solidFill>
              </a:rPr>
            </a:br>
            <a:r>
              <a:rPr lang="it-IT" sz="3600" dirty="0">
                <a:solidFill>
                  <a:schemeClr val="bg1"/>
                </a:solidFill>
              </a:rPr>
              <a:t>a cura di </a:t>
            </a:r>
            <a:r>
              <a:rPr lang="it-IT" sz="3600" b="1" dirty="0">
                <a:solidFill>
                  <a:schemeClr val="bg1"/>
                </a:solidFill>
              </a:rPr>
              <a:t>Maria Rosalba Lupia   </a:t>
            </a:r>
            <a:br>
              <a:rPr lang="it-IT" sz="3600" b="1" dirty="0">
                <a:solidFill>
                  <a:schemeClr val="bg1"/>
                </a:solidFill>
              </a:rPr>
            </a:br>
            <a:br>
              <a:rPr lang="it-IT" sz="3600" dirty="0">
                <a:solidFill>
                  <a:schemeClr val="bg1"/>
                </a:solidFill>
              </a:rPr>
            </a:br>
            <a:r>
              <a:rPr lang="it-IT" sz="3600" dirty="0">
                <a:solidFill>
                  <a:schemeClr val="bg1"/>
                </a:solidFill>
              </a:rPr>
              <a:t>Acuto 2021</a:t>
            </a:r>
          </a:p>
        </p:txBody>
      </p:sp>
      <p:sp>
        <p:nvSpPr>
          <p:cNvPr id="3" name="Sottotitolo 2"/>
          <p:cNvSpPr>
            <a:spLocks noGrp="1"/>
          </p:cNvSpPr>
          <p:nvPr>
            <p:ph type="subTitle" idx="4294967295"/>
          </p:nvPr>
        </p:nvSpPr>
        <p:spPr>
          <a:xfrm>
            <a:off x="85725" y="238124"/>
            <a:ext cx="8734425" cy="6304719"/>
          </a:xfrm>
        </p:spPr>
        <p:txBody>
          <a:bodyPr rtlCol="0">
            <a:normAutofit/>
          </a:bodyPr>
          <a:lstStyle/>
          <a:p>
            <a:pPr marL="0" indent="0">
              <a:buNone/>
            </a:pPr>
            <a:endParaRPr lang="it-IT" sz="1800" dirty="0">
              <a:solidFill>
                <a:schemeClr val="bg1"/>
              </a:solidFill>
              <a:latin typeface="+mj-lt"/>
            </a:endParaRPr>
          </a:p>
          <a:p>
            <a:pPr marL="0" indent="0">
              <a:buNone/>
            </a:pPr>
            <a:endParaRPr lang="it-IT" sz="1800" dirty="0">
              <a:solidFill>
                <a:schemeClr val="bg1"/>
              </a:solidFill>
              <a:latin typeface="+mj-lt"/>
            </a:endParaRPr>
          </a:p>
          <a:p>
            <a:pPr marL="0" indent="0">
              <a:buNone/>
            </a:pPr>
            <a:endParaRPr lang="it-IT" sz="1800" dirty="0">
              <a:solidFill>
                <a:schemeClr val="bg1"/>
              </a:solidFill>
              <a:latin typeface="+mj-lt"/>
            </a:endParaRPr>
          </a:p>
          <a:p>
            <a:pPr marL="0" indent="0">
              <a:buNone/>
            </a:pPr>
            <a:endParaRPr lang="it-IT" sz="1800" dirty="0">
              <a:solidFill>
                <a:schemeClr val="bg1"/>
              </a:solidFill>
              <a:latin typeface="+mj-lt"/>
            </a:endParaRPr>
          </a:p>
          <a:p>
            <a:pPr marL="0" indent="0">
              <a:buNone/>
            </a:pPr>
            <a:endParaRPr lang="it-IT" sz="1800" dirty="0">
              <a:solidFill>
                <a:schemeClr val="bg1"/>
              </a:solidFill>
              <a:latin typeface="+mj-lt"/>
            </a:endParaRPr>
          </a:p>
          <a:p>
            <a:pPr marL="0" indent="0">
              <a:buNone/>
            </a:pPr>
            <a:endParaRPr lang="it-IT" sz="1800" dirty="0">
              <a:solidFill>
                <a:schemeClr val="bg1"/>
              </a:solidFill>
              <a:latin typeface="+mj-lt"/>
            </a:endParaRPr>
          </a:p>
          <a:p>
            <a:pPr marL="0" indent="0">
              <a:buNone/>
            </a:pPr>
            <a:endParaRPr lang="it-IT" sz="1800" dirty="0">
              <a:solidFill>
                <a:schemeClr val="bg1"/>
              </a:solidFill>
              <a:latin typeface="+mj-lt"/>
            </a:endParaRPr>
          </a:p>
          <a:p>
            <a:pPr marL="0" indent="0">
              <a:buNone/>
            </a:pPr>
            <a:endParaRPr lang="it-IT" sz="1800" dirty="0">
              <a:solidFill>
                <a:schemeClr val="bg1"/>
              </a:solidFill>
              <a:latin typeface="+mj-lt"/>
            </a:endParaRPr>
          </a:p>
          <a:p>
            <a:pPr marL="0" indent="0">
              <a:buNone/>
            </a:pPr>
            <a:endParaRPr lang="it-IT" sz="1800" dirty="0">
              <a:solidFill>
                <a:schemeClr val="bg1"/>
              </a:solidFill>
              <a:latin typeface="+mj-lt"/>
            </a:endParaRP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1DFB60-735F-4C9A-B610-EBA4B0B1B203}"/>
              </a:ext>
            </a:extLst>
          </p:cNvPr>
          <p:cNvSpPr>
            <a:spLocks noGrp="1"/>
          </p:cNvSpPr>
          <p:nvPr>
            <p:ph type="title"/>
          </p:nvPr>
        </p:nvSpPr>
        <p:spPr>
          <a:xfrm>
            <a:off x="152400" y="365126"/>
            <a:ext cx="8896349" cy="6359524"/>
          </a:xfrm>
        </p:spPr>
        <p:txBody>
          <a:bodyPr>
            <a:normAutofit fontScale="90000"/>
          </a:bodyPr>
          <a:lstStyle/>
          <a:p>
            <a:r>
              <a:rPr lang="it-IT" sz="3200" b="1" dirty="0"/>
              <a:t>La P4C: dal Progetto alla Pratica</a:t>
            </a:r>
            <a:br>
              <a:rPr lang="it-IT" sz="3200" b="1" dirty="0"/>
            </a:br>
            <a:br>
              <a:rPr lang="it-IT" sz="3200" dirty="0"/>
            </a:br>
            <a:r>
              <a:rPr lang="it-IT" sz="3200" b="1" dirty="0">
                <a:solidFill>
                  <a:schemeClr val="bg1"/>
                </a:solidFill>
              </a:rPr>
              <a:t>Peculiarità</a:t>
            </a:r>
            <a:r>
              <a:rPr lang="it-IT" sz="3200" dirty="0">
                <a:solidFill>
                  <a:schemeClr val="bg1"/>
                </a:solidFill>
              </a:rPr>
              <a:t>: </a:t>
            </a:r>
            <a:br>
              <a:rPr lang="it-IT" sz="3200" dirty="0">
                <a:solidFill>
                  <a:srgbClr val="7030A0"/>
                </a:solidFill>
              </a:rPr>
            </a:br>
            <a:r>
              <a:rPr lang="it-IT" sz="3200" b="1" dirty="0">
                <a:solidFill>
                  <a:schemeClr val="bg1"/>
                </a:solidFill>
              </a:rPr>
              <a:t>attraverso questo percorso</a:t>
            </a:r>
            <a:br>
              <a:rPr lang="it-IT" sz="3200" dirty="0">
                <a:solidFill>
                  <a:srgbClr val="7030A0"/>
                </a:solidFill>
              </a:rPr>
            </a:br>
            <a:r>
              <a:rPr lang="it-IT" sz="3200" dirty="0"/>
              <a:t>-  gli </a:t>
            </a:r>
            <a:r>
              <a:rPr lang="it-IT" sz="3200" b="1" dirty="0"/>
              <a:t>alunni esplorano </a:t>
            </a:r>
            <a:r>
              <a:rPr lang="it-IT" sz="3200" b="1" dirty="0">
                <a:solidFill>
                  <a:schemeClr val="bg1"/>
                </a:solidFill>
              </a:rPr>
              <a:t>le</a:t>
            </a:r>
            <a:r>
              <a:rPr lang="it-IT" sz="3200" b="1" dirty="0">
                <a:solidFill>
                  <a:srgbClr val="7030A0"/>
                </a:solidFill>
              </a:rPr>
              <a:t> </a:t>
            </a:r>
            <a:r>
              <a:rPr lang="it-IT" sz="3200" b="1" dirty="0"/>
              <a:t>varie aree disciplinari</a:t>
            </a:r>
            <a:r>
              <a:rPr lang="it-IT" sz="3200" dirty="0">
                <a:solidFill>
                  <a:srgbClr val="7030A0"/>
                </a:solidFill>
              </a:rPr>
              <a:t>, </a:t>
            </a:r>
            <a:br>
              <a:rPr lang="it-IT" sz="3200" dirty="0">
                <a:solidFill>
                  <a:srgbClr val="7030A0"/>
                </a:solidFill>
              </a:rPr>
            </a:br>
            <a:r>
              <a:rPr lang="it-IT" sz="3200" dirty="0">
                <a:solidFill>
                  <a:srgbClr val="7030A0"/>
                </a:solidFill>
              </a:rPr>
              <a:t>   </a:t>
            </a:r>
            <a:r>
              <a:rPr lang="it-IT" sz="3200" b="1" dirty="0"/>
              <a:t>riflettendo autonomamente</a:t>
            </a:r>
            <a:br>
              <a:rPr lang="it-IT" sz="3200" dirty="0">
                <a:solidFill>
                  <a:srgbClr val="7030A0"/>
                </a:solidFill>
              </a:rPr>
            </a:br>
            <a:r>
              <a:rPr lang="it-IT" sz="3200" b="1" dirty="0">
                <a:solidFill>
                  <a:schemeClr val="bg1"/>
                </a:solidFill>
              </a:rPr>
              <a:t>- diventando </a:t>
            </a:r>
            <a:r>
              <a:rPr lang="it-IT" sz="3200" b="1" dirty="0"/>
              <a:t>ricercatori</a:t>
            </a:r>
            <a:r>
              <a:rPr lang="it-IT" sz="3200" b="1" dirty="0">
                <a:solidFill>
                  <a:srgbClr val="7030A0"/>
                </a:solidFill>
              </a:rPr>
              <a:t> </a:t>
            </a:r>
            <a:r>
              <a:rPr lang="it-IT" sz="3200" b="1" dirty="0">
                <a:solidFill>
                  <a:schemeClr val="bg1"/>
                </a:solidFill>
              </a:rPr>
              <a:t>attivati nell’</a:t>
            </a:r>
            <a:r>
              <a:rPr lang="it-IT" sz="3200" b="1" dirty="0"/>
              <a:t>indagine</a:t>
            </a:r>
            <a:r>
              <a:rPr lang="it-IT" sz="3200" b="1" dirty="0">
                <a:solidFill>
                  <a:srgbClr val="7030A0"/>
                </a:solidFill>
              </a:rPr>
              <a:t> </a:t>
            </a:r>
            <a:r>
              <a:rPr lang="it-IT" sz="3200" b="1" dirty="0">
                <a:solidFill>
                  <a:schemeClr val="bg1"/>
                </a:solidFill>
              </a:rPr>
              <a:t>scaturente  dall’</a:t>
            </a:r>
            <a:r>
              <a:rPr lang="it-IT" sz="3200" dirty="0"/>
              <a:t>i</a:t>
            </a:r>
            <a:r>
              <a:rPr lang="it-IT" sz="3200" b="1" dirty="0"/>
              <a:t>nstancabile domandare che li caratterizza, </a:t>
            </a:r>
            <a:br>
              <a:rPr lang="it-IT" sz="3200" dirty="0">
                <a:solidFill>
                  <a:srgbClr val="7030A0"/>
                </a:solidFill>
              </a:rPr>
            </a:br>
            <a:r>
              <a:rPr lang="it-IT" sz="3200" b="1" dirty="0"/>
              <a:t>- </a:t>
            </a:r>
            <a:r>
              <a:rPr lang="it-IT" sz="3200" b="1" dirty="0">
                <a:solidFill>
                  <a:schemeClr val="bg1"/>
                </a:solidFill>
              </a:rPr>
              <a:t>ponendo attenzione </a:t>
            </a:r>
            <a:r>
              <a:rPr lang="it-IT" sz="3200" b="1" dirty="0"/>
              <a:t>a quelle </a:t>
            </a:r>
            <a:r>
              <a:rPr lang="it-IT" sz="3200" b="1" dirty="0">
                <a:solidFill>
                  <a:schemeClr val="bg1"/>
                </a:solidFill>
              </a:rPr>
              <a:t>connessioni e differenze</a:t>
            </a:r>
            <a:r>
              <a:rPr lang="it-IT" sz="3200" b="1" dirty="0"/>
              <a:t> non ancora percepite ed esplorate</a:t>
            </a:r>
            <a:r>
              <a:rPr lang="it-IT" sz="3200" dirty="0">
                <a:solidFill>
                  <a:schemeClr val="bg1"/>
                </a:solidFill>
              </a:rPr>
              <a:t>,</a:t>
            </a:r>
            <a:r>
              <a:rPr lang="it-IT" sz="3200" dirty="0">
                <a:solidFill>
                  <a:srgbClr val="7030A0"/>
                </a:solidFill>
              </a:rPr>
              <a:t> </a:t>
            </a:r>
            <a:br>
              <a:rPr lang="it-IT" sz="3200" dirty="0">
                <a:solidFill>
                  <a:srgbClr val="7030A0"/>
                </a:solidFill>
              </a:rPr>
            </a:br>
            <a:r>
              <a:rPr lang="it-IT" sz="3200" b="1" dirty="0">
                <a:solidFill>
                  <a:schemeClr val="bg1"/>
                </a:solidFill>
              </a:rPr>
              <a:t>-</a:t>
            </a:r>
            <a:r>
              <a:rPr lang="it-IT" sz="3200" dirty="0">
                <a:solidFill>
                  <a:srgbClr val="7030A0"/>
                </a:solidFill>
              </a:rPr>
              <a:t> </a:t>
            </a:r>
            <a:r>
              <a:rPr lang="it-IT" sz="3200" b="1" dirty="0"/>
              <a:t>sempre più pronti </a:t>
            </a:r>
            <a:r>
              <a:rPr lang="it-IT" sz="3200" b="1" dirty="0">
                <a:solidFill>
                  <a:schemeClr val="bg1"/>
                </a:solidFill>
              </a:rPr>
              <a:t>a</a:t>
            </a:r>
            <a:r>
              <a:rPr lang="it-IT" sz="3200" b="1" dirty="0">
                <a:solidFill>
                  <a:srgbClr val="7030A0"/>
                </a:solidFill>
              </a:rPr>
              <a:t> </a:t>
            </a:r>
            <a:r>
              <a:rPr lang="it-IT" sz="3200" b="1" dirty="0"/>
              <a:t>confrontare</a:t>
            </a:r>
            <a:r>
              <a:rPr lang="it-IT" sz="3200" b="1" dirty="0">
                <a:solidFill>
                  <a:schemeClr val="bg1"/>
                </a:solidFill>
              </a:rPr>
              <a:t>, </a:t>
            </a:r>
            <a:r>
              <a:rPr lang="it-IT" sz="3200" b="1" dirty="0"/>
              <a:t>analizzare</a:t>
            </a:r>
            <a:r>
              <a:rPr lang="it-IT" sz="3200" b="1" dirty="0">
                <a:solidFill>
                  <a:schemeClr val="bg1"/>
                </a:solidFill>
              </a:rPr>
              <a:t>,</a:t>
            </a:r>
            <a:r>
              <a:rPr lang="it-IT" sz="3200" b="1" dirty="0"/>
              <a:t> ipotizzare</a:t>
            </a:r>
            <a:r>
              <a:rPr lang="it-IT" sz="3200" b="1" dirty="0">
                <a:solidFill>
                  <a:schemeClr val="bg1"/>
                </a:solidFill>
              </a:rPr>
              <a:t>,</a:t>
            </a:r>
            <a:r>
              <a:rPr lang="it-IT" sz="3200" b="1" dirty="0">
                <a:solidFill>
                  <a:srgbClr val="7030A0"/>
                </a:solidFill>
              </a:rPr>
              <a:t> </a:t>
            </a:r>
            <a:r>
              <a:rPr lang="it-IT" sz="3200" b="1" dirty="0"/>
              <a:t>sperimentare</a:t>
            </a:r>
            <a:r>
              <a:rPr lang="it-IT" sz="3200" b="1" dirty="0">
                <a:solidFill>
                  <a:schemeClr val="bg1"/>
                </a:solidFill>
              </a:rPr>
              <a:t>,</a:t>
            </a:r>
            <a:r>
              <a:rPr lang="it-IT" sz="3200" b="1" dirty="0"/>
              <a:t> osservare</a:t>
            </a:r>
            <a:r>
              <a:rPr lang="it-IT" sz="3200" b="1" dirty="0">
                <a:solidFill>
                  <a:schemeClr val="bg1"/>
                </a:solidFill>
              </a:rPr>
              <a:t>,</a:t>
            </a:r>
            <a:r>
              <a:rPr lang="it-IT" sz="3200" b="1" dirty="0"/>
              <a:t> verificare</a:t>
            </a:r>
            <a:r>
              <a:rPr lang="it-IT" sz="3200" b="1" dirty="0">
                <a:solidFill>
                  <a:schemeClr val="bg1"/>
                </a:solidFill>
              </a:rPr>
              <a:t>,</a:t>
            </a:r>
            <a:r>
              <a:rPr lang="it-IT" sz="3200" b="1" dirty="0"/>
              <a:t> falsificare</a:t>
            </a:r>
            <a:r>
              <a:rPr lang="it-IT" sz="3200" b="1" dirty="0">
                <a:latin typeface="Baskerville Old Face" panose="02020602080505020303" pitchFamily="18" charset="0"/>
              </a:rPr>
              <a:t>.</a:t>
            </a:r>
            <a:br>
              <a:rPr lang="it-IT" sz="3200" b="1" dirty="0">
                <a:latin typeface="Baskerville Old Face" panose="02020602080505020303" pitchFamily="18" charset="0"/>
              </a:rPr>
            </a:br>
            <a:endParaRPr lang="it-IT" sz="3200" b="1" dirty="0"/>
          </a:p>
        </p:txBody>
      </p:sp>
      <p:sp>
        <p:nvSpPr>
          <p:cNvPr id="4" name="Pulsante di azione: Avanti o successivo 3">
            <a:hlinkClick r:id="" action="ppaction://hlinkshowjump?jump=nextslide" highlightClick="1"/>
            <a:extLst>
              <a:ext uri="{FF2B5EF4-FFF2-40B4-BE49-F238E27FC236}">
                <a16:creationId xmlns:a16="http://schemas.microsoft.com/office/drawing/2014/main" id="{EBF0F899-F8A4-4976-AF02-EE65764C9B11}"/>
              </a:ext>
            </a:extLst>
          </p:cNvPr>
          <p:cNvSpPr/>
          <p:nvPr/>
        </p:nvSpPr>
        <p:spPr>
          <a:xfrm>
            <a:off x="371475" y="3171825"/>
            <a:ext cx="57150" cy="45719"/>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21763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D9BAB6-DC3B-4317-88F2-43FF7A886CCB}"/>
              </a:ext>
            </a:extLst>
          </p:cNvPr>
          <p:cNvSpPr>
            <a:spLocks noGrp="1"/>
          </p:cNvSpPr>
          <p:nvPr>
            <p:ph type="title"/>
          </p:nvPr>
        </p:nvSpPr>
        <p:spPr>
          <a:xfrm>
            <a:off x="152400" y="76200"/>
            <a:ext cx="8810625" cy="6515100"/>
          </a:xfrm>
        </p:spPr>
        <p:txBody>
          <a:bodyPr/>
          <a:lstStyle/>
          <a:p>
            <a:r>
              <a:rPr lang="it-IT" dirty="0"/>
              <a:t>La P4C: dal Progetto alla Pratica</a:t>
            </a:r>
            <a:br>
              <a:rPr lang="it-IT" dirty="0"/>
            </a:br>
            <a:br>
              <a:rPr lang="it-IT" dirty="0"/>
            </a:br>
            <a:r>
              <a:rPr lang="it-IT" dirty="0"/>
              <a:t>I </a:t>
            </a:r>
            <a:r>
              <a:rPr lang="it-IT" b="1" dirty="0">
                <a:solidFill>
                  <a:schemeClr val="bg1"/>
                </a:solidFill>
              </a:rPr>
              <a:t>personaggi</a:t>
            </a:r>
            <a:r>
              <a:rPr lang="it-IT" dirty="0"/>
              <a:t> </a:t>
            </a:r>
            <a:r>
              <a:rPr lang="it-IT" b="1" dirty="0"/>
              <a:t>delle</a:t>
            </a:r>
            <a:r>
              <a:rPr lang="it-IT" dirty="0"/>
              <a:t> </a:t>
            </a:r>
            <a:r>
              <a:rPr lang="it-IT" b="1" dirty="0">
                <a:solidFill>
                  <a:schemeClr val="bg1"/>
                </a:solidFill>
              </a:rPr>
              <a:t>storie che costituiscono i </a:t>
            </a:r>
            <a:r>
              <a:rPr lang="it-IT" b="1" dirty="0"/>
              <a:t>racconti del curricolo della P4C - </a:t>
            </a:r>
            <a:br>
              <a:rPr lang="it-IT" b="1" dirty="0"/>
            </a:br>
            <a:r>
              <a:rPr lang="it-IT" b="1" dirty="0"/>
              <a:t>sin dal primo </a:t>
            </a:r>
            <a:r>
              <a:rPr lang="it-IT" b="1" i="1" dirty="0">
                <a:solidFill>
                  <a:schemeClr val="bg1"/>
                </a:solidFill>
              </a:rPr>
              <a:t>Harry </a:t>
            </a:r>
            <a:r>
              <a:rPr lang="it-IT" b="1" i="1" dirty="0" err="1">
                <a:solidFill>
                  <a:schemeClr val="bg1"/>
                </a:solidFill>
              </a:rPr>
              <a:t>Stottlemeier’s</a:t>
            </a:r>
            <a:r>
              <a:rPr lang="it-IT" b="1" i="1" dirty="0">
                <a:solidFill>
                  <a:schemeClr val="bg1"/>
                </a:solidFill>
              </a:rPr>
              <a:t> Discovery </a:t>
            </a:r>
            <a:r>
              <a:rPr lang="it-IT" dirty="0"/>
              <a:t>(</a:t>
            </a:r>
            <a:r>
              <a:rPr lang="it-IT" dirty="0" err="1"/>
              <a:t>tr</a:t>
            </a:r>
            <a:r>
              <a:rPr lang="it-IT" dirty="0"/>
              <a:t>. </a:t>
            </a:r>
            <a:r>
              <a:rPr lang="it-IT" dirty="0" err="1"/>
              <a:t>It</a:t>
            </a:r>
            <a:r>
              <a:rPr lang="it-IT" dirty="0"/>
              <a:t>. </a:t>
            </a:r>
            <a:r>
              <a:rPr lang="it-IT" b="1" i="1" dirty="0">
                <a:solidFill>
                  <a:schemeClr val="bg1"/>
                </a:solidFill>
              </a:rPr>
              <a:t>Il prisma dei perché</a:t>
            </a:r>
            <a:r>
              <a:rPr lang="it-IT" dirty="0"/>
              <a:t>)-  </a:t>
            </a:r>
            <a:r>
              <a:rPr lang="it-IT" b="1" dirty="0"/>
              <a:t>incarnano e promuovono </a:t>
            </a:r>
            <a:br>
              <a:rPr lang="it-IT" dirty="0"/>
            </a:br>
            <a:r>
              <a:rPr lang="it-IT" dirty="0"/>
              <a:t>– lo </a:t>
            </a:r>
            <a:r>
              <a:rPr lang="it-IT" b="1" dirty="0"/>
              <a:t>afferma </a:t>
            </a:r>
            <a:r>
              <a:rPr lang="it-IT" b="1" dirty="0" err="1"/>
              <a:t>Lipman</a:t>
            </a:r>
            <a:r>
              <a:rPr lang="it-IT" b="1" dirty="0"/>
              <a:t>- </a:t>
            </a:r>
            <a:br>
              <a:rPr lang="it-IT" dirty="0"/>
            </a:br>
            <a:r>
              <a:rPr lang="it-IT" b="1" dirty="0">
                <a:solidFill>
                  <a:schemeClr val="bg1"/>
                </a:solidFill>
              </a:rPr>
              <a:t>valori</a:t>
            </a:r>
            <a:r>
              <a:rPr lang="it-IT" b="1" dirty="0"/>
              <a:t> come </a:t>
            </a:r>
            <a:r>
              <a:rPr lang="it-IT" b="1" i="1" dirty="0">
                <a:solidFill>
                  <a:schemeClr val="bg1"/>
                </a:solidFill>
              </a:rPr>
              <a:t>fallibilismo</a:t>
            </a:r>
            <a:r>
              <a:rPr lang="it-IT" b="1" dirty="0"/>
              <a:t> e </a:t>
            </a:r>
            <a:r>
              <a:rPr lang="it-IT" b="1" i="1" dirty="0">
                <a:solidFill>
                  <a:schemeClr val="bg1"/>
                </a:solidFill>
              </a:rPr>
              <a:t>ragionevolezza</a:t>
            </a:r>
            <a:r>
              <a:rPr lang="it-IT" dirty="0"/>
              <a:t>. </a:t>
            </a:r>
          </a:p>
        </p:txBody>
      </p:sp>
    </p:spTree>
    <p:extLst>
      <p:ext uri="{BB962C8B-B14F-4D97-AF65-F5344CB8AC3E}">
        <p14:creationId xmlns:p14="http://schemas.microsoft.com/office/powerpoint/2010/main" val="3996659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6A7875-DDBF-4297-BE3B-6C50C57E6368}"/>
              </a:ext>
            </a:extLst>
          </p:cNvPr>
          <p:cNvSpPr>
            <a:spLocks noGrp="1"/>
          </p:cNvSpPr>
          <p:nvPr>
            <p:ph type="title"/>
          </p:nvPr>
        </p:nvSpPr>
        <p:spPr>
          <a:xfrm>
            <a:off x="171450" y="123825"/>
            <a:ext cx="8753475" cy="1710341"/>
          </a:xfrm>
        </p:spPr>
        <p:txBody>
          <a:bodyPr>
            <a:normAutofit fontScale="90000"/>
          </a:bodyPr>
          <a:lstStyle/>
          <a:p>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r>
              <a:rPr lang="it-IT" sz="3100" dirty="0"/>
              <a:t>La P4C: dal Progetto alla Pratica</a:t>
            </a:r>
            <a:br>
              <a:rPr lang="it-IT" sz="3100" dirty="0"/>
            </a:br>
            <a:br>
              <a:rPr lang="it-IT" sz="3100" dirty="0"/>
            </a:br>
            <a:r>
              <a:rPr lang="it-IT" sz="3100" dirty="0"/>
              <a:t>Per </a:t>
            </a:r>
            <a:r>
              <a:rPr lang="it-IT" sz="3100" b="1" i="1" dirty="0">
                <a:solidFill>
                  <a:schemeClr val="bg1"/>
                </a:solidFill>
              </a:rPr>
              <a:t>fallibilismo</a:t>
            </a:r>
            <a:r>
              <a:rPr lang="it-IT" sz="3100" dirty="0"/>
              <a:t> </a:t>
            </a:r>
            <a:r>
              <a:rPr lang="it-IT" sz="3100" b="1" dirty="0" err="1"/>
              <a:t>Lipman</a:t>
            </a:r>
            <a:r>
              <a:rPr lang="it-IT" sz="3100" b="1" dirty="0"/>
              <a:t> intende la </a:t>
            </a:r>
            <a:r>
              <a:rPr lang="it-IT" sz="3100" b="1" dirty="0">
                <a:solidFill>
                  <a:schemeClr val="bg1"/>
                </a:solidFill>
              </a:rPr>
              <a:t>possibilità</a:t>
            </a:r>
            <a:r>
              <a:rPr lang="it-IT" sz="3100" dirty="0"/>
              <a:t> </a:t>
            </a:r>
            <a:r>
              <a:rPr lang="it-IT" sz="3100" b="1" dirty="0"/>
              <a:t>di </a:t>
            </a:r>
            <a:r>
              <a:rPr lang="it-IT" sz="3100" b="1" dirty="0">
                <a:solidFill>
                  <a:schemeClr val="bg1"/>
                </a:solidFill>
              </a:rPr>
              <a:t>convertire</a:t>
            </a:r>
            <a:r>
              <a:rPr lang="it-IT" sz="3100" b="1" dirty="0"/>
              <a:t> lo </a:t>
            </a:r>
            <a:r>
              <a:rPr lang="it-IT" sz="3100" b="1" dirty="0">
                <a:solidFill>
                  <a:schemeClr val="bg1"/>
                </a:solidFill>
              </a:rPr>
              <a:t>sconcerto </a:t>
            </a:r>
            <a:r>
              <a:rPr lang="it-IT" sz="3100" b="1" dirty="0"/>
              <a:t>che si prova </a:t>
            </a:r>
            <a:r>
              <a:rPr lang="it-IT" sz="3100" b="1" dirty="0">
                <a:solidFill>
                  <a:schemeClr val="bg1"/>
                </a:solidFill>
              </a:rPr>
              <a:t>nello scoprire gli </a:t>
            </a:r>
            <a:r>
              <a:rPr lang="it-IT" sz="3100" b="1" dirty="0"/>
              <a:t>errori</a:t>
            </a:r>
            <a:r>
              <a:rPr lang="it-IT" sz="3100" b="1" dirty="0">
                <a:solidFill>
                  <a:schemeClr val="bg1"/>
                </a:solidFill>
              </a:rPr>
              <a:t> del proprio modo di ragionare</a:t>
            </a:r>
            <a:r>
              <a:rPr lang="it-IT" sz="3100" b="1" dirty="0"/>
              <a:t> insieme agli altri (come nel caso di Harry con i suoi compagni di classe), nel </a:t>
            </a:r>
            <a:r>
              <a:rPr lang="it-IT" sz="3100" b="1" dirty="0">
                <a:solidFill>
                  <a:schemeClr val="bg1"/>
                </a:solidFill>
              </a:rPr>
              <a:t>graduale riconciliarsi</a:t>
            </a:r>
            <a:br>
              <a:rPr lang="it-IT" sz="3100" b="1" dirty="0">
                <a:solidFill>
                  <a:schemeClr val="bg1"/>
                </a:solidFill>
              </a:rPr>
            </a:br>
            <a:r>
              <a:rPr lang="it-IT" sz="3100" b="1" dirty="0">
                <a:solidFill>
                  <a:schemeClr val="bg1"/>
                </a:solidFill>
              </a:rPr>
              <a:t> </a:t>
            </a:r>
            <a:br>
              <a:rPr lang="it-IT" sz="3100" b="1" dirty="0">
                <a:solidFill>
                  <a:schemeClr val="bg1"/>
                </a:solidFill>
              </a:rPr>
            </a:br>
            <a:r>
              <a:rPr lang="it-IT" sz="3100" b="1" dirty="0"/>
              <a:t>«con la </a:t>
            </a:r>
            <a:r>
              <a:rPr lang="it-IT" sz="3100" b="1" dirty="0">
                <a:solidFill>
                  <a:schemeClr val="bg1"/>
                </a:solidFill>
              </a:rPr>
              <a:t>possibilità di sbagliare </a:t>
            </a:r>
            <a:r>
              <a:rPr lang="it-IT" sz="3100" b="1" dirty="0"/>
              <a:t>e con il </a:t>
            </a:r>
            <a:r>
              <a:rPr lang="it-IT" sz="3100" b="1" dirty="0">
                <a:solidFill>
                  <a:schemeClr val="bg1"/>
                </a:solidFill>
              </a:rPr>
              <a:t>dovere di esplorare nuove modalità</a:t>
            </a:r>
            <a:r>
              <a:rPr lang="it-IT" sz="3100" b="1" dirty="0"/>
              <a:t> per </a:t>
            </a:r>
            <a:r>
              <a:rPr lang="it-IT" sz="3100" b="1" dirty="0">
                <a:solidFill>
                  <a:schemeClr val="bg1"/>
                </a:solidFill>
              </a:rPr>
              <a:t>correggere i propri errori</a:t>
            </a:r>
            <a:r>
              <a:rPr lang="it-IT" sz="3100" b="1" dirty="0"/>
              <a:t>. Per </a:t>
            </a:r>
            <a:r>
              <a:rPr lang="it-IT" sz="3100" b="1" i="1" dirty="0">
                <a:solidFill>
                  <a:schemeClr val="bg1"/>
                </a:solidFill>
              </a:rPr>
              <a:t>ragionevolezza</a:t>
            </a:r>
            <a:r>
              <a:rPr lang="it-IT" sz="3100" b="1" dirty="0"/>
              <a:t> non (…) la sola abilità di </a:t>
            </a:r>
            <a:r>
              <a:rPr lang="it-IT" sz="3100" b="1" dirty="0">
                <a:solidFill>
                  <a:schemeClr val="bg1"/>
                </a:solidFill>
              </a:rPr>
              <a:t>avvalersi della ragione</a:t>
            </a:r>
            <a:r>
              <a:rPr lang="it-IT" sz="3100" b="1" dirty="0"/>
              <a:t>, ma anche la </a:t>
            </a:r>
            <a:r>
              <a:rPr lang="it-IT" sz="3100" b="1" dirty="0">
                <a:solidFill>
                  <a:schemeClr val="bg1"/>
                </a:solidFill>
              </a:rPr>
              <a:t>sensibilità</a:t>
            </a:r>
            <a:r>
              <a:rPr lang="it-IT" sz="3100" b="1" dirty="0"/>
              <a:t> e la </a:t>
            </a:r>
            <a:r>
              <a:rPr lang="it-IT" sz="3100" b="1" dirty="0">
                <a:solidFill>
                  <a:schemeClr val="bg1"/>
                </a:solidFill>
              </a:rPr>
              <a:t>capacità</a:t>
            </a:r>
            <a:r>
              <a:rPr lang="it-IT" sz="3100" b="1" dirty="0"/>
              <a:t>, di </a:t>
            </a:r>
            <a:r>
              <a:rPr lang="it-IT" sz="3100" b="1" dirty="0">
                <a:solidFill>
                  <a:schemeClr val="bg1"/>
                </a:solidFill>
              </a:rPr>
              <a:t>rispettare</a:t>
            </a:r>
            <a:r>
              <a:rPr lang="it-IT" sz="3100" b="1" dirty="0"/>
              <a:t> il modo con cui le persone ne fanno </a:t>
            </a:r>
            <a:r>
              <a:rPr lang="it-IT" sz="3100" b="1" dirty="0" err="1"/>
              <a:t>uso».Ivi</a:t>
            </a:r>
            <a:r>
              <a:rPr lang="it-IT" sz="3100" b="1" dirty="0"/>
              <a:t>, p. 173</a:t>
            </a:r>
            <a:r>
              <a:rPr lang="it-IT" sz="3100" dirty="0"/>
              <a:t>.</a:t>
            </a:r>
          </a:p>
        </p:txBody>
      </p:sp>
    </p:spTree>
    <p:extLst>
      <p:ext uri="{BB962C8B-B14F-4D97-AF65-F5344CB8AC3E}">
        <p14:creationId xmlns:p14="http://schemas.microsoft.com/office/powerpoint/2010/main" val="4215401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3533A9-E0FC-4711-8EA0-819C7B27784F}"/>
              </a:ext>
            </a:extLst>
          </p:cNvPr>
          <p:cNvSpPr>
            <a:spLocks noGrp="1"/>
          </p:cNvSpPr>
          <p:nvPr>
            <p:ph type="title"/>
          </p:nvPr>
        </p:nvSpPr>
        <p:spPr>
          <a:xfrm>
            <a:off x="76200" y="104775"/>
            <a:ext cx="8982075" cy="6562725"/>
          </a:xfrm>
        </p:spPr>
        <p:txBody>
          <a:bodyPr>
            <a:normAutofit/>
          </a:bodyPr>
          <a:lstStyle/>
          <a:p>
            <a:r>
              <a:rPr lang="it-IT" dirty="0"/>
              <a:t>La P4C: dal Progetto alla Pratica</a:t>
            </a:r>
            <a:br>
              <a:rPr lang="it-IT" dirty="0"/>
            </a:br>
            <a:br>
              <a:rPr lang="it-IT" dirty="0"/>
            </a:br>
            <a:r>
              <a:rPr lang="it-IT" dirty="0"/>
              <a:t>La </a:t>
            </a:r>
            <a:r>
              <a:rPr lang="it-IT" b="1" dirty="0">
                <a:solidFill>
                  <a:schemeClr val="bg1"/>
                </a:solidFill>
              </a:rPr>
              <a:t>metodologia autocorrettiva</a:t>
            </a:r>
            <a:br>
              <a:rPr lang="it-IT" b="1" dirty="0">
                <a:solidFill>
                  <a:schemeClr val="bg1"/>
                </a:solidFill>
              </a:rPr>
            </a:br>
            <a:br>
              <a:rPr lang="it-IT" dirty="0"/>
            </a:br>
            <a:r>
              <a:rPr lang="it-IT" b="1" dirty="0"/>
              <a:t>Nell’atto di riconoscere la propria </a:t>
            </a:r>
            <a:r>
              <a:rPr lang="it-IT" b="1" dirty="0">
                <a:solidFill>
                  <a:schemeClr val="bg1"/>
                </a:solidFill>
              </a:rPr>
              <a:t>fallibilità</a:t>
            </a:r>
            <a:r>
              <a:rPr lang="it-IT" b="1" dirty="0"/>
              <a:t>, lascia emergere via via delle </a:t>
            </a:r>
            <a:r>
              <a:rPr lang="it-IT" b="1" dirty="0">
                <a:solidFill>
                  <a:schemeClr val="bg1"/>
                </a:solidFill>
              </a:rPr>
              <a:t>verità che non sono assolute </a:t>
            </a:r>
            <a:r>
              <a:rPr lang="it-IT" b="1" dirty="0"/>
              <a:t>e, in quanto tali - afferma </a:t>
            </a:r>
            <a:r>
              <a:rPr lang="it-IT" b="1" dirty="0" err="1"/>
              <a:t>Lipman</a:t>
            </a:r>
            <a:r>
              <a:rPr lang="it-IT" b="1" dirty="0"/>
              <a:t>- «molto simili a noi uomini(…), </a:t>
            </a:r>
            <a:r>
              <a:rPr lang="it-IT" b="1" dirty="0">
                <a:solidFill>
                  <a:schemeClr val="bg1"/>
                </a:solidFill>
              </a:rPr>
              <a:t>fragili</a:t>
            </a:r>
            <a:r>
              <a:rPr lang="it-IT" b="1" dirty="0"/>
              <a:t>, </a:t>
            </a:r>
            <a:r>
              <a:rPr lang="it-IT" b="1" dirty="0">
                <a:solidFill>
                  <a:schemeClr val="bg1"/>
                </a:solidFill>
              </a:rPr>
              <a:t>reversibili, soggette a controversie e</a:t>
            </a:r>
            <a:r>
              <a:rPr lang="it-IT" b="1" dirty="0"/>
              <a:t>, in fin dei conti, </a:t>
            </a:r>
            <a:r>
              <a:rPr lang="it-IT" b="1" dirty="0">
                <a:solidFill>
                  <a:schemeClr val="bg1"/>
                </a:solidFill>
              </a:rPr>
              <a:t>periture</a:t>
            </a:r>
            <a:r>
              <a:rPr lang="it-IT" b="1" dirty="0"/>
              <a:t>. Ma </a:t>
            </a:r>
            <a:r>
              <a:rPr lang="it-IT" b="1" dirty="0">
                <a:solidFill>
                  <a:schemeClr val="bg1"/>
                </a:solidFill>
              </a:rPr>
              <a:t>non</a:t>
            </a:r>
            <a:r>
              <a:rPr lang="it-IT" b="1" dirty="0"/>
              <a:t> per questo </a:t>
            </a:r>
            <a:r>
              <a:rPr lang="it-IT" b="1" dirty="0">
                <a:solidFill>
                  <a:schemeClr val="bg1"/>
                </a:solidFill>
              </a:rPr>
              <a:t>cessano di essere verità</a:t>
            </a:r>
            <a:r>
              <a:rPr lang="it-IT" dirty="0"/>
              <a:t>».</a:t>
            </a:r>
            <a:br>
              <a:rPr lang="it-IT" dirty="0"/>
            </a:br>
            <a:r>
              <a:rPr lang="it-IT" sz="1600" dirty="0">
                <a:effectLst/>
                <a:latin typeface="Palatino Linotype" panose="02040502050505030304" pitchFamily="18" charset="0"/>
                <a:ea typeface="Calibri" panose="020F0502020204030204" pitchFamily="34" charset="0"/>
                <a:cs typeface="Times New Roman" panose="02020603050405020304" pitchFamily="18" charset="0"/>
              </a:rPr>
              <a:t>M. </a:t>
            </a:r>
            <a:r>
              <a:rPr lang="it-IT" sz="1600" dirty="0" err="1">
                <a:effectLst/>
                <a:latin typeface="Palatino Linotype" panose="02040502050505030304" pitchFamily="18" charset="0"/>
                <a:ea typeface="Calibri" panose="020F0502020204030204" pitchFamily="34" charset="0"/>
                <a:cs typeface="Times New Roman" panose="02020603050405020304" pitchFamily="18" charset="0"/>
              </a:rPr>
              <a:t>Lipman</a:t>
            </a:r>
            <a:r>
              <a:rPr lang="it-IT" sz="1600" dirty="0">
                <a:effectLst/>
                <a:latin typeface="Palatino Linotype" panose="02040502050505030304" pitchFamily="18" charset="0"/>
                <a:ea typeface="Calibri" panose="020F0502020204030204" pitchFamily="34" charset="0"/>
                <a:cs typeface="Times New Roman" panose="02020603050405020304" pitchFamily="18" charset="0"/>
              </a:rPr>
              <a:t>, “Il cammino della ricerca”, in CRIF Bollettino, n. 0 1994.</a:t>
            </a:r>
            <a:br>
              <a:rPr lang="it-IT" sz="1600" dirty="0">
                <a:effectLst/>
                <a:latin typeface="Palatino Linotype" panose="02040502050505030304" pitchFamily="18" charset="0"/>
                <a:ea typeface="Calibri" panose="020F0502020204030204" pitchFamily="34" charset="0"/>
                <a:cs typeface="Times New Roman" panose="02020603050405020304" pitchFamily="18" charset="0"/>
              </a:rPr>
            </a:br>
            <a:endParaRPr lang="it-IT" sz="1600" dirty="0"/>
          </a:p>
        </p:txBody>
      </p:sp>
    </p:spTree>
    <p:extLst>
      <p:ext uri="{BB962C8B-B14F-4D97-AF65-F5344CB8AC3E}">
        <p14:creationId xmlns:p14="http://schemas.microsoft.com/office/powerpoint/2010/main" val="726312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B3F1D-1054-4E45-B416-3745218FF9CD}"/>
              </a:ext>
            </a:extLst>
          </p:cNvPr>
          <p:cNvSpPr>
            <a:spLocks noGrp="1"/>
          </p:cNvSpPr>
          <p:nvPr>
            <p:ph type="title"/>
          </p:nvPr>
        </p:nvSpPr>
        <p:spPr>
          <a:xfrm>
            <a:off x="266701" y="365126"/>
            <a:ext cx="8601074" cy="5911849"/>
          </a:xfrm>
        </p:spPr>
        <p:txBody>
          <a:bodyPr>
            <a:normAutofit fontScale="90000"/>
          </a:bodyPr>
          <a:lstStyle/>
          <a:p>
            <a:br>
              <a:rPr lang="it-IT" sz="2800" b="1" i="1" dirty="0">
                <a:solidFill>
                  <a:srgbClr val="F2F2F2"/>
                </a:solidFill>
              </a:rPr>
            </a:br>
            <a:r>
              <a:rPr lang="it-IT" sz="3200" b="1" i="1" dirty="0">
                <a:solidFill>
                  <a:srgbClr val="F2F2F2"/>
                </a:solidFill>
              </a:rPr>
              <a:t>P4C: dal Progetto alla Pratica</a:t>
            </a:r>
            <a:br>
              <a:rPr lang="it-IT" sz="3200" b="1" i="1" dirty="0">
                <a:solidFill>
                  <a:srgbClr val="7030A0"/>
                </a:solidFill>
              </a:rPr>
            </a:br>
            <a:br>
              <a:rPr lang="it-IT" sz="3200" b="1" i="1" dirty="0">
                <a:solidFill>
                  <a:srgbClr val="7030A0"/>
                </a:solidFill>
              </a:rPr>
            </a:br>
            <a:r>
              <a:rPr lang="it-IT" sz="3200" b="1" i="1" dirty="0">
                <a:solidFill>
                  <a:schemeClr val="bg1"/>
                </a:solidFill>
              </a:rPr>
              <a:t>Nella P4C </a:t>
            </a:r>
            <a:r>
              <a:rPr lang="it-IT" sz="3200" b="1" i="1" dirty="0"/>
              <a:t>Filosofare </a:t>
            </a:r>
            <a:r>
              <a:rPr lang="it-IT" sz="3200" b="1" dirty="0">
                <a:solidFill>
                  <a:schemeClr val="bg1"/>
                </a:solidFill>
              </a:rPr>
              <a:t>è il </a:t>
            </a:r>
            <a:r>
              <a:rPr lang="it-IT" sz="3200" b="1" i="1" dirty="0"/>
              <a:t>processo</a:t>
            </a:r>
            <a:r>
              <a:rPr lang="it-IT" sz="3200" dirty="0">
                <a:solidFill>
                  <a:srgbClr val="7030A0"/>
                </a:solidFill>
              </a:rPr>
              <a:t>  </a:t>
            </a:r>
            <a:r>
              <a:rPr lang="it-IT" sz="3200" b="1" dirty="0">
                <a:solidFill>
                  <a:schemeClr val="bg1"/>
                </a:solidFill>
              </a:rPr>
              <a:t>che può essere </a:t>
            </a:r>
            <a:r>
              <a:rPr lang="it-IT" sz="3200" b="1" dirty="0"/>
              <a:t>contrapposto al </a:t>
            </a:r>
            <a:r>
              <a:rPr lang="it-IT" sz="3200" b="1" i="1" dirty="0"/>
              <a:t>prodotto</a:t>
            </a:r>
            <a:r>
              <a:rPr lang="it-IT" sz="3200" b="1" i="1" dirty="0">
                <a:solidFill>
                  <a:srgbClr val="7030A0"/>
                </a:solidFill>
              </a:rPr>
              <a:t> </a:t>
            </a:r>
            <a:r>
              <a:rPr lang="it-IT" sz="3200" b="1" dirty="0">
                <a:solidFill>
                  <a:schemeClr val="bg1"/>
                </a:solidFill>
              </a:rPr>
              <a:t>(le </a:t>
            </a:r>
            <a:r>
              <a:rPr lang="it-IT" sz="3200" b="1" dirty="0"/>
              <a:t>filosofie</a:t>
            </a:r>
            <a:r>
              <a:rPr lang="it-IT" sz="3200" b="1" dirty="0">
                <a:solidFill>
                  <a:schemeClr val="bg1"/>
                </a:solidFill>
              </a:rPr>
              <a:t>)</a:t>
            </a:r>
            <a:r>
              <a:rPr lang="it-IT" sz="3200" dirty="0">
                <a:solidFill>
                  <a:schemeClr val="bg1"/>
                </a:solidFill>
              </a:rPr>
              <a:t>;</a:t>
            </a:r>
            <a:br>
              <a:rPr lang="it-IT" sz="3200" dirty="0">
                <a:solidFill>
                  <a:schemeClr val="bg1"/>
                </a:solidFill>
              </a:rPr>
            </a:br>
            <a:r>
              <a:rPr lang="it-IT" sz="3200" dirty="0">
                <a:solidFill>
                  <a:schemeClr val="bg1"/>
                </a:solidFill>
              </a:rPr>
              <a:t> </a:t>
            </a:r>
            <a:br>
              <a:rPr lang="it-IT" sz="3200" dirty="0">
                <a:solidFill>
                  <a:srgbClr val="7030A0"/>
                </a:solidFill>
              </a:rPr>
            </a:br>
            <a:r>
              <a:rPr lang="it-IT" sz="3200" b="1" dirty="0"/>
              <a:t>l’</a:t>
            </a:r>
            <a:r>
              <a:rPr lang="it-IT" sz="3200" b="1" dirty="0">
                <a:solidFill>
                  <a:schemeClr val="bg1"/>
                </a:solidFill>
              </a:rPr>
              <a:t>apprendimento</a:t>
            </a:r>
            <a:r>
              <a:rPr lang="it-IT" sz="3200" b="1" dirty="0"/>
              <a:t> dei </a:t>
            </a:r>
            <a:r>
              <a:rPr lang="it-IT" sz="3200" b="1" dirty="0">
                <a:solidFill>
                  <a:schemeClr val="bg1"/>
                </a:solidFill>
              </a:rPr>
              <a:t>prodotti </a:t>
            </a:r>
            <a:r>
              <a:rPr lang="it-IT" sz="3200" b="1" dirty="0"/>
              <a:t>della </a:t>
            </a:r>
            <a:r>
              <a:rPr lang="it-IT" sz="3200" b="1" dirty="0">
                <a:solidFill>
                  <a:schemeClr val="bg1"/>
                </a:solidFill>
              </a:rPr>
              <a:t>tradizione</a:t>
            </a:r>
            <a:r>
              <a:rPr lang="it-IT" sz="3200" b="1" dirty="0"/>
              <a:t> </a:t>
            </a:r>
            <a:r>
              <a:rPr lang="it-IT" sz="3200" b="1" dirty="0">
                <a:solidFill>
                  <a:schemeClr val="bg1"/>
                </a:solidFill>
              </a:rPr>
              <a:t>filosofica</a:t>
            </a:r>
            <a:r>
              <a:rPr lang="it-IT" sz="3200" b="1" dirty="0"/>
              <a:t> invero non garantisce il </a:t>
            </a:r>
            <a:r>
              <a:rPr lang="it-IT" sz="3200" b="1" i="1" dirty="0"/>
              <a:t>filosofare</a:t>
            </a:r>
            <a:r>
              <a:rPr lang="it-IT" sz="3200" dirty="0">
                <a:solidFill>
                  <a:srgbClr val="7030A0"/>
                </a:solidFill>
              </a:rPr>
              <a:t>. </a:t>
            </a:r>
            <a:br>
              <a:rPr lang="it-IT" sz="3200" dirty="0">
                <a:solidFill>
                  <a:srgbClr val="7030A0"/>
                </a:solidFill>
              </a:rPr>
            </a:br>
            <a:r>
              <a:rPr lang="it-IT" sz="3200" b="1" dirty="0" err="1">
                <a:solidFill>
                  <a:srgbClr val="F2F2F2"/>
                </a:solidFill>
              </a:rPr>
              <a:t>Lipman</a:t>
            </a:r>
            <a:r>
              <a:rPr lang="it-IT" sz="3200" dirty="0">
                <a:solidFill>
                  <a:srgbClr val="7030A0"/>
                </a:solidFill>
              </a:rPr>
              <a:t> </a:t>
            </a:r>
            <a:r>
              <a:rPr lang="it-IT" sz="3200" b="1" dirty="0">
                <a:solidFill>
                  <a:schemeClr val="bg1"/>
                </a:solidFill>
              </a:rPr>
              <a:t>lo propone come </a:t>
            </a:r>
            <a:br>
              <a:rPr lang="it-IT" sz="3200" b="1" dirty="0">
                <a:solidFill>
                  <a:schemeClr val="bg1"/>
                </a:solidFill>
              </a:rPr>
            </a:br>
            <a:r>
              <a:rPr lang="it-IT" sz="3200" b="1" dirty="0">
                <a:solidFill>
                  <a:schemeClr val="bg1"/>
                </a:solidFill>
              </a:rPr>
              <a:t>«</a:t>
            </a:r>
            <a:r>
              <a:rPr lang="it-IT" sz="3200" b="1" dirty="0"/>
              <a:t>nuova forma di attivismo pedagogico,</a:t>
            </a:r>
            <a:r>
              <a:rPr lang="it-IT" sz="3200" dirty="0">
                <a:solidFill>
                  <a:srgbClr val="7030A0"/>
                </a:solidFill>
              </a:rPr>
              <a:t> </a:t>
            </a:r>
            <a:br>
              <a:rPr lang="it-IT" sz="3200" dirty="0">
                <a:solidFill>
                  <a:srgbClr val="7030A0"/>
                </a:solidFill>
              </a:rPr>
            </a:br>
            <a:r>
              <a:rPr lang="it-IT" sz="3200" b="1" dirty="0">
                <a:solidFill>
                  <a:schemeClr val="bg1"/>
                </a:solidFill>
              </a:rPr>
              <a:t>capace di </a:t>
            </a:r>
            <a:r>
              <a:rPr lang="it-IT" sz="3200" b="1" dirty="0"/>
              <a:t>superare il </a:t>
            </a:r>
            <a:r>
              <a:rPr lang="it-IT" sz="3200" b="1" dirty="0">
                <a:solidFill>
                  <a:schemeClr val="bg1"/>
                </a:solidFill>
              </a:rPr>
              <a:t>prevalente orientamento tecnicistico ed economicistico dell’educazione americana» </a:t>
            </a:r>
            <a:r>
              <a:rPr lang="it-IT" sz="3200" b="1" dirty="0"/>
              <a:t>di allora </a:t>
            </a:r>
            <a:r>
              <a:rPr lang="it-IT" sz="3200" b="1" dirty="0">
                <a:solidFill>
                  <a:schemeClr val="bg1"/>
                </a:solidFill>
              </a:rPr>
              <a:t>e che si presenta </a:t>
            </a:r>
            <a:r>
              <a:rPr lang="it-IT" sz="3200" b="1" dirty="0"/>
              <a:t>funzionale e congeniale </a:t>
            </a:r>
            <a:r>
              <a:rPr lang="it-IT" sz="3200" b="1" dirty="0">
                <a:solidFill>
                  <a:schemeClr val="bg1"/>
                </a:solidFill>
              </a:rPr>
              <a:t>all’educazione del pensiero </a:t>
            </a:r>
            <a:r>
              <a:rPr lang="it-IT" sz="3200" b="1" dirty="0"/>
              <a:t>nella complessità e «liquidità» </a:t>
            </a:r>
            <a:br>
              <a:rPr lang="it-IT" sz="3200" b="1" dirty="0"/>
            </a:br>
            <a:r>
              <a:rPr lang="it-IT" sz="3200" b="1" dirty="0"/>
              <a:t>dei nostri tempi.</a:t>
            </a:r>
          </a:p>
        </p:txBody>
      </p:sp>
    </p:spTree>
    <p:extLst>
      <p:ext uri="{BB962C8B-B14F-4D97-AF65-F5344CB8AC3E}">
        <p14:creationId xmlns:p14="http://schemas.microsoft.com/office/powerpoint/2010/main" val="2193375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7524A4-6F92-495E-A725-6E3F936ECA3D}"/>
              </a:ext>
            </a:extLst>
          </p:cNvPr>
          <p:cNvSpPr>
            <a:spLocks noGrp="1"/>
          </p:cNvSpPr>
          <p:nvPr>
            <p:ph type="title"/>
          </p:nvPr>
        </p:nvSpPr>
        <p:spPr>
          <a:xfrm>
            <a:off x="171450" y="266699"/>
            <a:ext cx="8762999" cy="2124075"/>
          </a:xfrm>
        </p:spPr>
        <p:txBody>
          <a:bodyPr>
            <a:normAutofit fontScale="90000"/>
          </a:bodyPr>
          <a:lstStyle/>
          <a:p>
            <a:br>
              <a:rPr lang="it-IT" sz="3600" b="1" i="1" dirty="0"/>
            </a:br>
            <a:br>
              <a:rPr lang="it-IT" sz="3600" b="1" i="1" dirty="0"/>
            </a:br>
            <a:r>
              <a:rPr lang="it-IT" sz="3600" b="1" i="1" dirty="0"/>
              <a:t>La </a:t>
            </a:r>
            <a:r>
              <a:rPr lang="it-IT" sz="3600" b="1" i="1" dirty="0" err="1"/>
              <a:t>Philosophy</a:t>
            </a:r>
            <a:r>
              <a:rPr lang="it-IT" sz="3600" b="1" i="1" dirty="0"/>
              <a:t> for Children (P4C):</a:t>
            </a:r>
            <a:br>
              <a:rPr lang="it-IT" sz="3600" b="1" dirty="0"/>
            </a:br>
            <a:r>
              <a:rPr lang="it-IT" sz="3600" b="1" i="1" dirty="0"/>
              <a:t>dal Progetto alla Pratica</a:t>
            </a:r>
            <a:br>
              <a:rPr lang="it-IT" sz="3600" b="1" i="1" dirty="0"/>
            </a:br>
            <a:br>
              <a:rPr lang="it-IT" sz="3600" b="1" i="1" dirty="0"/>
            </a:br>
            <a:br>
              <a:rPr lang="it-IT" sz="3600" b="1" i="1" dirty="0"/>
            </a:br>
            <a:br>
              <a:rPr lang="it-IT" sz="3600" b="1" i="1" dirty="0"/>
            </a:br>
            <a:br>
              <a:rPr lang="it-IT" sz="3600" b="1" i="1" dirty="0"/>
            </a:br>
            <a:br>
              <a:rPr lang="it-IT" sz="3600" b="1" i="1" dirty="0"/>
            </a:br>
            <a:br>
              <a:rPr lang="it-IT" sz="3600" b="1" i="1" dirty="0"/>
            </a:br>
            <a:br>
              <a:rPr lang="it-IT" sz="3600" b="1" i="1" dirty="0"/>
            </a:br>
            <a:r>
              <a:rPr lang="it-IT" sz="3600" b="1" i="1" dirty="0">
                <a:solidFill>
                  <a:schemeClr val="bg1"/>
                </a:solidFill>
              </a:rPr>
              <a:t>La P4C: dal Progetto alla Pratica</a:t>
            </a:r>
            <a:br>
              <a:rPr lang="it-IT" sz="3600" b="1" i="1" dirty="0">
                <a:solidFill>
                  <a:schemeClr val="bg1"/>
                </a:solidFill>
              </a:rPr>
            </a:br>
            <a:br>
              <a:rPr lang="it-IT" sz="3600" b="1" i="1" dirty="0">
                <a:solidFill>
                  <a:schemeClr val="bg1"/>
                </a:solidFill>
              </a:rPr>
            </a:br>
            <a:r>
              <a:rPr lang="it-IT" sz="3600" b="1" i="1" dirty="0"/>
              <a:t>La Logica </a:t>
            </a:r>
            <a:r>
              <a:rPr lang="it-IT" sz="3600" b="1" i="1" dirty="0">
                <a:solidFill>
                  <a:schemeClr val="bg1"/>
                </a:solidFill>
              </a:rPr>
              <a:t>nella P4C</a:t>
            </a:r>
            <a:br>
              <a:rPr lang="it-IT" sz="3600" b="1" i="1" dirty="0"/>
            </a:br>
            <a:r>
              <a:rPr lang="it-IT" sz="3600" b="1" i="1" dirty="0"/>
              <a:t>Il dialogo euristico-socratico </a:t>
            </a:r>
            <a:r>
              <a:rPr lang="it-IT" sz="3600" b="1" i="1" dirty="0">
                <a:solidFill>
                  <a:schemeClr val="bg1"/>
                </a:solidFill>
              </a:rPr>
              <a:t>utilizzato nella </a:t>
            </a:r>
            <a:r>
              <a:rPr lang="it-IT" sz="3600" b="1" i="1" dirty="0" err="1">
                <a:solidFill>
                  <a:schemeClr val="bg1"/>
                </a:solidFill>
              </a:rPr>
              <a:t>CdR</a:t>
            </a:r>
            <a:r>
              <a:rPr lang="it-IT" sz="3600" b="1" i="1" dirty="0">
                <a:solidFill>
                  <a:schemeClr val="bg1"/>
                </a:solidFill>
              </a:rPr>
              <a:t> va </a:t>
            </a:r>
            <a:r>
              <a:rPr lang="it-IT" sz="3600" b="1" i="1" dirty="0"/>
              <a:t>oltre il mero conversare</a:t>
            </a:r>
            <a:br>
              <a:rPr lang="it-IT" sz="3600" b="1" i="1" dirty="0"/>
            </a:br>
            <a:br>
              <a:rPr lang="it-IT" sz="3600" b="1" i="1" dirty="0">
                <a:solidFill>
                  <a:schemeClr val="bg1"/>
                </a:solidFill>
              </a:rPr>
            </a:br>
            <a:r>
              <a:rPr lang="it-IT" sz="3600" dirty="0">
                <a:solidFill>
                  <a:schemeClr val="bg1"/>
                </a:solidFill>
              </a:rPr>
              <a:t>È </a:t>
            </a:r>
            <a:r>
              <a:rPr lang="it-IT" sz="3600" b="1" dirty="0"/>
              <a:t>l’incontro di modalità di pensiero,  analisi, prospettive epistemologiche e metafisiche</a:t>
            </a:r>
            <a:r>
              <a:rPr lang="it-IT" sz="3600" b="1" dirty="0">
                <a:solidFill>
                  <a:schemeClr val="bg1"/>
                </a:solidFill>
              </a:rPr>
              <a:t>, </a:t>
            </a:r>
            <a:br>
              <a:rPr lang="it-IT" sz="3600" b="1" dirty="0">
                <a:solidFill>
                  <a:schemeClr val="bg1"/>
                </a:solidFill>
              </a:rPr>
            </a:br>
            <a:r>
              <a:rPr lang="it-IT" sz="3600" b="1" dirty="0">
                <a:solidFill>
                  <a:schemeClr val="bg1"/>
                </a:solidFill>
              </a:rPr>
              <a:t>che si realizza mediante </a:t>
            </a:r>
            <a:r>
              <a:rPr lang="it-IT" sz="3600" b="1" dirty="0"/>
              <a:t>l’uso vieppiù competente </a:t>
            </a:r>
            <a:r>
              <a:rPr lang="it-IT" sz="3600" b="1" dirty="0">
                <a:solidFill>
                  <a:schemeClr val="bg1"/>
                </a:solidFill>
              </a:rPr>
              <a:t>-</a:t>
            </a:r>
            <a:r>
              <a:rPr lang="it-IT" sz="3600" dirty="0">
                <a:solidFill>
                  <a:srgbClr val="7030A0"/>
                </a:solidFill>
              </a:rPr>
              <a:t> </a:t>
            </a:r>
            <a:r>
              <a:rPr lang="it-IT" sz="3600" b="1" dirty="0">
                <a:solidFill>
                  <a:schemeClr val="bg1"/>
                </a:solidFill>
              </a:rPr>
              <a:t>favorito dalla </a:t>
            </a:r>
            <a:r>
              <a:rPr lang="it-IT" sz="3600" b="1" dirty="0"/>
              <a:t>pratica riflessiva</a:t>
            </a:r>
            <a:r>
              <a:rPr lang="it-IT" sz="3600" dirty="0"/>
              <a:t> </a:t>
            </a:r>
            <a:r>
              <a:rPr lang="it-IT" sz="3600" dirty="0">
                <a:solidFill>
                  <a:schemeClr val="bg1"/>
                </a:solidFill>
              </a:rPr>
              <a:t>-</a:t>
            </a:r>
            <a:r>
              <a:rPr lang="it-IT" sz="3600" dirty="0">
                <a:solidFill>
                  <a:srgbClr val="7030A0"/>
                </a:solidFill>
              </a:rPr>
              <a:t> </a:t>
            </a:r>
            <a:r>
              <a:rPr lang="it-IT" sz="3600" dirty="0">
                <a:solidFill>
                  <a:schemeClr val="bg1"/>
                </a:solidFill>
              </a:rPr>
              <a:t>della</a:t>
            </a:r>
            <a:r>
              <a:rPr lang="it-IT" sz="3600" b="1" dirty="0">
                <a:solidFill>
                  <a:srgbClr val="7030A0"/>
                </a:solidFill>
              </a:rPr>
              <a:t> </a:t>
            </a:r>
            <a:r>
              <a:rPr lang="it-IT" sz="3600" b="1" dirty="0"/>
              <a:t>logica</a:t>
            </a:r>
            <a:r>
              <a:rPr lang="it-IT" sz="3600" b="1" dirty="0">
                <a:solidFill>
                  <a:srgbClr val="7030A0"/>
                </a:solidFill>
              </a:rPr>
              <a:t> </a:t>
            </a:r>
            <a:br>
              <a:rPr lang="it-IT" sz="3600" b="1" dirty="0">
                <a:solidFill>
                  <a:srgbClr val="7030A0"/>
                </a:solidFill>
              </a:rPr>
            </a:br>
            <a:r>
              <a:rPr lang="it-IT" sz="3600" b="1" dirty="0">
                <a:solidFill>
                  <a:schemeClr val="bg1"/>
                </a:solidFill>
              </a:rPr>
              <a:t>(</a:t>
            </a:r>
            <a:r>
              <a:rPr lang="it-IT" sz="3600" b="1" dirty="0">
                <a:solidFill>
                  <a:srgbClr val="F2F2F2"/>
                </a:solidFill>
              </a:rPr>
              <a:t>non tanto </a:t>
            </a:r>
            <a:r>
              <a:rPr lang="it-IT" sz="3600" b="1" dirty="0">
                <a:solidFill>
                  <a:schemeClr val="bg1"/>
                </a:solidFill>
              </a:rPr>
              <a:t>quella classica sillogistica, </a:t>
            </a:r>
            <a:r>
              <a:rPr lang="it-IT" sz="3600" b="1" dirty="0">
                <a:solidFill>
                  <a:srgbClr val="F2F2F2"/>
                </a:solidFill>
              </a:rPr>
              <a:t>quanto</a:t>
            </a:r>
            <a:r>
              <a:rPr lang="it-IT" sz="3600" dirty="0">
                <a:solidFill>
                  <a:srgbClr val="7030A0"/>
                </a:solidFill>
              </a:rPr>
              <a:t> </a:t>
            </a:r>
            <a:r>
              <a:rPr lang="it-IT" sz="3600" b="1" dirty="0">
                <a:solidFill>
                  <a:schemeClr val="bg1"/>
                </a:solidFill>
              </a:rPr>
              <a:t>quella</a:t>
            </a:r>
            <a:r>
              <a:rPr lang="it-IT" sz="3600" dirty="0">
                <a:solidFill>
                  <a:srgbClr val="7030A0"/>
                </a:solidFill>
              </a:rPr>
              <a:t> </a:t>
            </a:r>
            <a:r>
              <a:rPr lang="it-IT" sz="3600" b="1" dirty="0"/>
              <a:t>argomentativa</a:t>
            </a:r>
            <a:r>
              <a:rPr lang="it-IT" sz="3600" b="1" dirty="0">
                <a:solidFill>
                  <a:schemeClr val="bg1"/>
                </a:solidFill>
              </a:rPr>
              <a:t>,</a:t>
            </a:r>
            <a:r>
              <a:rPr lang="it-IT" sz="3600" dirty="0">
                <a:solidFill>
                  <a:srgbClr val="7030A0"/>
                </a:solidFill>
              </a:rPr>
              <a:t> </a:t>
            </a:r>
            <a:r>
              <a:rPr lang="it-IT" sz="3600" b="1" dirty="0">
                <a:solidFill>
                  <a:schemeClr val="bg1"/>
                </a:solidFill>
              </a:rPr>
              <a:t>delle</a:t>
            </a:r>
            <a:r>
              <a:rPr lang="it-IT" sz="3600" dirty="0">
                <a:solidFill>
                  <a:srgbClr val="7030A0"/>
                </a:solidFill>
              </a:rPr>
              <a:t> </a:t>
            </a:r>
            <a:r>
              <a:rPr lang="it-IT" sz="3600" b="1" dirty="0"/>
              <a:t>buone ragioni</a:t>
            </a:r>
            <a:r>
              <a:rPr lang="it-IT" sz="3600" b="1" dirty="0">
                <a:solidFill>
                  <a:schemeClr val="bg1"/>
                </a:solidFill>
              </a:rPr>
              <a:t>)-</a:t>
            </a:r>
            <a:r>
              <a:rPr lang="it-IT" sz="3600" dirty="0">
                <a:solidFill>
                  <a:srgbClr val="7030A0"/>
                </a:solidFill>
              </a:rPr>
              <a:t> </a:t>
            </a:r>
            <a:br>
              <a:rPr lang="it-IT" sz="3600" dirty="0">
                <a:solidFill>
                  <a:srgbClr val="7030A0"/>
                </a:solidFill>
              </a:rPr>
            </a:br>
            <a:r>
              <a:rPr lang="it-IT" sz="3600" b="1" dirty="0">
                <a:solidFill>
                  <a:schemeClr val="bg1"/>
                </a:solidFill>
              </a:rPr>
              <a:t>e dell</a:t>
            </a:r>
            <a:r>
              <a:rPr lang="it-IT" sz="3600" b="1" dirty="0"/>
              <a:t>’apertura all’</a:t>
            </a:r>
            <a:r>
              <a:rPr lang="it-IT" sz="3600" b="1" i="1" dirty="0"/>
              <a:t>altro</a:t>
            </a:r>
            <a:r>
              <a:rPr lang="it-IT" sz="3200" b="1" i="1" dirty="0">
                <a:solidFill>
                  <a:schemeClr val="bg1"/>
                </a:solidFill>
              </a:rPr>
              <a:t>.</a:t>
            </a:r>
            <a:br>
              <a:rPr lang="it-IT" sz="3200" dirty="0">
                <a:solidFill>
                  <a:srgbClr val="7030A0"/>
                </a:solidFill>
              </a:rPr>
            </a:br>
            <a:r>
              <a:rPr lang="it-IT" sz="3200" dirty="0">
                <a:solidFill>
                  <a:srgbClr val="7030A0"/>
                </a:solidFill>
              </a:rPr>
              <a:t>     </a:t>
            </a:r>
            <a:br>
              <a:rPr lang="it-IT" sz="3200" dirty="0">
                <a:solidFill>
                  <a:srgbClr val="7030A0"/>
                </a:solidFill>
              </a:rPr>
            </a:br>
            <a:endParaRPr lang="it-IT" dirty="0">
              <a:solidFill>
                <a:schemeClr val="bg1"/>
              </a:solidFill>
            </a:endParaRPr>
          </a:p>
        </p:txBody>
      </p:sp>
    </p:spTree>
    <p:extLst>
      <p:ext uri="{BB962C8B-B14F-4D97-AF65-F5344CB8AC3E}">
        <p14:creationId xmlns:p14="http://schemas.microsoft.com/office/powerpoint/2010/main" val="309199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06F83D-A4EB-4E0F-8535-7D0BE99C0346}"/>
              </a:ext>
            </a:extLst>
          </p:cNvPr>
          <p:cNvSpPr>
            <a:spLocks noGrp="1"/>
          </p:cNvSpPr>
          <p:nvPr>
            <p:ph type="title"/>
          </p:nvPr>
        </p:nvSpPr>
        <p:spPr>
          <a:xfrm>
            <a:off x="76201" y="-1"/>
            <a:ext cx="9067800" cy="6410325"/>
          </a:xfrm>
        </p:spPr>
        <p:txBody>
          <a:bodyPr>
            <a:noAutofit/>
          </a:bodyPr>
          <a:lstStyle/>
          <a:p>
            <a:br>
              <a:rPr lang="it-IT" sz="2800" dirty="0"/>
            </a:br>
            <a:r>
              <a:rPr lang="it-IT" sz="3200" b="1" dirty="0"/>
              <a:t>La P4C: dal Progetto alla Pratica</a:t>
            </a:r>
            <a:br>
              <a:rPr lang="it-IT" sz="3200" b="1" dirty="0">
                <a:solidFill>
                  <a:schemeClr val="bg1"/>
                </a:solidFill>
              </a:rPr>
            </a:br>
            <a:r>
              <a:rPr lang="it-IT" sz="3200" b="1" dirty="0">
                <a:solidFill>
                  <a:schemeClr val="bg1"/>
                </a:solidFill>
              </a:rPr>
              <a:t>La </a:t>
            </a:r>
            <a:r>
              <a:rPr lang="it-IT" sz="3200" b="1" dirty="0"/>
              <a:t>Logica</a:t>
            </a:r>
            <a:r>
              <a:rPr lang="it-IT" sz="3200" b="1" dirty="0">
                <a:solidFill>
                  <a:schemeClr val="bg1"/>
                </a:solidFill>
              </a:rPr>
              <a:t> nella P4C</a:t>
            </a:r>
            <a:br>
              <a:rPr lang="it-IT" sz="3200" b="1" dirty="0"/>
            </a:br>
            <a:r>
              <a:rPr lang="it-IT" sz="3200" b="1" dirty="0">
                <a:solidFill>
                  <a:schemeClr val="bg1"/>
                </a:solidFill>
              </a:rPr>
              <a:t>esercizio</a:t>
            </a:r>
            <a:r>
              <a:rPr lang="it-IT" sz="3200" b="1" dirty="0"/>
              <a:t> e </a:t>
            </a:r>
            <a:r>
              <a:rPr lang="it-IT" sz="3200" b="1" dirty="0">
                <a:solidFill>
                  <a:schemeClr val="bg1"/>
                </a:solidFill>
              </a:rPr>
              <a:t>potenziamento della </a:t>
            </a:r>
            <a:r>
              <a:rPr lang="it-IT" sz="3200" b="1" dirty="0"/>
              <a:t>ragionevolezza </a:t>
            </a:r>
            <a:r>
              <a:rPr lang="it-IT" sz="3200" b="1" dirty="0">
                <a:solidFill>
                  <a:schemeClr val="bg1"/>
                </a:solidFill>
              </a:rPr>
              <a:t>e del </a:t>
            </a:r>
            <a:r>
              <a:rPr lang="it-IT" sz="3200" b="1" dirty="0"/>
              <a:t>pensiero critico</a:t>
            </a:r>
            <a:br>
              <a:rPr lang="it-IT" sz="3200" b="1" dirty="0"/>
            </a:br>
            <a:r>
              <a:rPr lang="it-IT" sz="3200" b="1" dirty="0"/>
              <a:t>- creatività</a:t>
            </a:r>
            <a:br>
              <a:rPr lang="it-IT" sz="3200" b="1" dirty="0"/>
            </a:br>
            <a:r>
              <a:rPr lang="it-IT" sz="3200" b="1" dirty="0"/>
              <a:t>-</a:t>
            </a:r>
            <a:r>
              <a:rPr lang="it-IT" sz="3200" b="1" dirty="0">
                <a:solidFill>
                  <a:schemeClr val="bg1"/>
                </a:solidFill>
              </a:rPr>
              <a:t>consapevolezza</a:t>
            </a:r>
            <a:r>
              <a:rPr lang="it-IT" sz="3200" b="1" dirty="0"/>
              <a:t> della responsabilità </a:t>
            </a:r>
            <a:br>
              <a:rPr lang="it-IT" sz="3200" b="1" dirty="0"/>
            </a:br>
            <a:r>
              <a:rPr lang="it-IT" sz="3200" b="1" dirty="0"/>
              <a:t>(</a:t>
            </a:r>
            <a:r>
              <a:rPr lang="it-IT" sz="3200" b="1" i="1" dirty="0"/>
              <a:t>pensiero </a:t>
            </a:r>
            <a:r>
              <a:rPr lang="it-IT" sz="3200" b="1" i="1" dirty="0" err="1"/>
              <a:t>caring</a:t>
            </a:r>
            <a:r>
              <a:rPr lang="it-IT" sz="3200" b="1" dirty="0"/>
              <a:t>)</a:t>
            </a:r>
            <a:br>
              <a:rPr lang="it-IT" sz="3200" b="1" dirty="0"/>
            </a:br>
            <a:r>
              <a:rPr lang="it-IT" sz="3200" b="1" dirty="0"/>
              <a:t>- flessibilità </a:t>
            </a:r>
            <a:r>
              <a:rPr lang="it-IT" sz="3200" b="1" dirty="0">
                <a:solidFill>
                  <a:schemeClr val="bg1"/>
                </a:solidFill>
              </a:rPr>
              <a:t>verso il </a:t>
            </a:r>
            <a:r>
              <a:rPr lang="it-IT" sz="3200" b="1" dirty="0"/>
              <a:t>cambiamento di</a:t>
            </a:r>
            <a:br>
              <a:rPr lang="it-IT" sz="3200" b="1" dirty="0"/>
            </a:br>
            <a:r>
              <a:rPr lang="it-IT" sz="3200" b="1" dirty="0"/>
              <a:t>  prospettiva</a:t>
            </a:r>
            <a:br>
              <a:rPr lang="it-IT" sz="3200" b="1" dirty="0"/>
            </a:br>
            <a:r>
              <a:rPr lang="it-IT" sz="3200" b="1" dirty="0"/>
              <a:t>- </a:t>
            </a:r>
            <a:r>
              <a:rPr lang="it-IT" sz="3200" b="1" dirty="0">
                <a:solidFill>
                  <a:schemeClr val="bg1"/>
                </a:solidFill>
              </a:rPr>
              <a:t>autonomia di giudizio </a:t>
            </a:r>
            <a:r>
              <a:rPr lang="it-IT" sz="3200" b="1" dirty="0"/>
              <a:t>nella disponibilità all’interazione, </a:t>
            </a:r>
            <a:br>
              <a:rPr lang="it-IT" sz="3200" b="1" dirty="0"/>
            </a:br>
            <a:r>
              <a:rPr lang="it-IT" sz="3200" b="1" dirty="0"/>
              <a:t>al </a:t>
            </a:r>
            <a:r>
              <a:rPr lang="it-IT" sz="3200" b="1" dirty="0">
                <a:solidFill>
                  <a:schemeClr val="bg1"/>
                </a:solidFill>
              </a:rPr>
              <a:t>riconoscimento/valorizzazione dell’altro</a:t>
            </a:r>
            <a:br>
              <a:rPr lang="it-IT" sz="3200" b="1" dirty="0"/>
            </a:br>
            <a:r>
              <a:rPr lang="it-IT" sz="3200" b="1" dirty="0"/>
              <a:t>- sensibilità al contesto e ai valori democratici.</a:t>
            </a:r>
          </a:p>
        </p:txBody>
      </p:sp>
    </p:spTree>
    <p:extLst>
      <p:ext uri="{BB962C8B-B14F-4D97-AF65-F5344CB8AC3E}">
        <p14:creationId xmlns:p14="http://schemas.microsoft.com/office/powerpoint/2010/main" val="6579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800AE5-D9F5-43B0-99BB-77DDE9B3A76E}"/>
              </a:ext>
            </a:extLst>
          </p:cNvPr>
          <p:cNvSpPr>
            <a:spLocks noGrp="1"/>
          </p:cNvSpPr>
          <p:nvPr>
            <p:ph type="title"/>
          </p:nvPr>
        </p:nvSpPr>
        <p:spPr>
          <a:xfrm>
            <a:off x="95250" y="85725"/>
            <a:ext cx="8963025" cy="1748441"/>
          </a:xfrm>
        </p:spPr>
        <p:txBody>
          <a:bodyPr>
            <a:noAutofit/>
          </a:bodyPr>
          <a:lstStyle/>
          <a:p>
            <a:br>
              <a:rPr lang="it-IT" sz="2800" dirty="0"/>
            </a:br>
            <a:br>
              <a:rPr lang="it-IT" sz="2800" dirty="0"/>
            </a:br>
            <a:br>
              <a:rPr lang="it-IT" sz="2800" dirty="0"/>
            </a:br>
            <a:br>
              <a:rPr lang="it-IT" sz="2800" dirty="0"/>
            </a:br>
            <a:br>
              <a:rPr lang="it-IT" sz="2800" dirty="0"/>
            </a:br>
            <a:br>
              <a:rPr lang="it-IT" sz="2800" dirty="0"/>
            </a:br>
            <a:br>
              <a:rPr lang="it-IT" sz="2800" dirty="0"/>
            </a:br>
            <a:br>
              <a:rPr lang="it-IT" sz="2800" dirty="0"/>
            </a:br>
            <a:br>
              <a:rPr lang="it-IT" sz="2800" dirty="0"/>
            </a:br>
            <a:br>
              <a:rPr lang="it-IT" sz="2800" dirty="0"/>
            </a:br>
            <a:br>
              <a:rPr lang="it-IT" sz="2800" dirty="0"/>
            </a:br>
            <a:br>
              <a:rPr lang="it-IT" sz="2800" dirty="0"/>
            </a:br>
            <a:r>
              <a:rPr lang="it-IT" sz="2400" b="1" dirty="0"/>
              <a:t>La P4C: dal Progetto alla Pratica</a:t>
            </a:r>
            <a:br>
              <a:rPr lang="it-IT" sz="2400" b="1" dirty="0"/>
            </a:br>
            <a:r>
              <a:rPr lang="it-IT" sz="2400" b="1" dirty="0"/>
              <a:t>Presupposti della P4C</a:t>
            </a:r>
            <a:br>
              <a:rPr lang="it-IT" sz="2400" b="1" dirty="0"/>
            </a:br>
            <a:r>
              <a:rPr lang="it-IT" sz="2400" dirty="0"/>
              <a:t>Una </a:t>
            </a:r>
            <a:r>
              <a:rPr lang="it-IT" sz="2400" b="1" dirty="0">
                <a:solidFill>
                  <a:schemeClr val="bg1"/>
                </a:solidFill>
              </a:rPr>
              <a:t>democrazia partecipativa </a:t>
            </a:r>
            <a:r>
              <a:rPr lang="it-IT" sz="2400" b="1" dirty="0"/>
              <a:t>richiede un </a:t>
            </a:r>
            <a:r>
              <a:rPr lang="it-IT" sz="2400" b="1" dirty="0">
                <a:solidFill>
                  <a:schemeClr val="bg1"/>
                </a:solidFill>
              </a:rPr>
              <a:t>apprendimento fondato sul </a:t>
            </a:r>
            <a:r>
              <a:rPr lang="it-IT" sz="2400" b="1" dirty="0"/>
              <a:t>pensare bene e fare buona ricerca</a:t>
            </a:r>
            <a:r>
              <a:rPr lang="it-IT" sz="2400" b="1" dirty="0">
                <a:solidFill>
                  <a:schemeClr val="bg1"/>
                </a:solidFill>
              </a:rPr>
              <a:t>.</a:t>
            </a:r>
            <a:br>
              <a:rPr lang="it-IT" sz="2400" dirty="0"/>
            </a:br>
            <a:r>
              <a:rPr lang="it-IT" sz="2400" b="1" dirty="0"/>
              <a:t>La scuola, sede precipua dell’apprendimento, deputata a educare democraticamente, non dimostra una simile impostazione </a:t>
            </a:r>
            <a:r>
              <a:rPr lang="it-IT" sz="2400" dirty="0">
                <a:solidFill>
                  <a:schemeClr val="bg1"/>
                </a:solidFill>
              </a:rPr>
              <a:t>(</a:t>
            </a:r>
            <a:r>
              <a:rPr lang="it-IT" sz="2400" b="1" dirty="0">
                <a:solidFill>
                  <a:schemeClr val="bg1"/>
                </a:solidFill>
              </a:rPr>
              <a:t>ancor oggi predomina l’</a:t>
            </a:r>
            <a:r>
              <a:rPr lang="it-IT" sz="2400" b="1" dirty="0"/>
              <a:t>assertività</a:t>
            </a:r>
            <a:r>
              <a:rPr lang="it-IT" sz="2400" b="1" dirty="0">
                <a:solidFill>
                  <a:schemeClr val="bg1"/>
                </a:solidFill>
              </a:rPr>
              <a:t>, </a:t>
            </a:r>
            <a:r>
              <a:rPr lang="it-IT" sz="2400" b="1" dirty="0"/>
              <a:t>trasmissività</a:t>
            </a:r>
            <a:r>
              <a:rPr lang="it-IT" sz="2400" b="1" dirty="0">
                <a:solidFill>
                  <a:schemeClr val="bg1"/>
                </a:solidFill>
              </a:rPr>
              <a:t> e </a:t>
            </a:r>
            <a:r>
              <a:rPr lang="it-IT" sz="2400" b="1" dirty="0"/>
              <a:t>direttività</a:t>
            </a:r>
            <a:r>
              <a:rPr lang="it-IT" sz="2400" b="1" dirty="0">
                <a:solidFill>
                  <a:schemeClr val="bg1"/>
                </a:solidFill>
              </a:rPr>
              <a:t> </a:t>
            </a:r>
            <a:r>
              <a:rPr lang="it-IT" sz="2400" dirty="0">
                <a:solidFill>
                  <a:schemeClr val="bg1"/>
                </a:solidFill>
              </a:rPr>
              <a:t>del </a:t>
            </a:r>
            <a:r>
              <a:rPr lang="it-IT" sz="2400" b="1" dirty="0"/>
              <a:t>docente</a:t>
            </a:r>
            <a:r>
              <a:rPr lang="it-IT" sz="2400" dirty="0">
                <a:solidFill>
                  <a:schemeClr val="bg1"/>
                </a:solidFill>
              </a:rPr>
              <a:t> </a:t>
            </a:r>
            <a:r>
              <a:rPr lang="it-IT" sz="2400" b="1" dirty="0">
                <a:solidFill>
                  <a:schemeClr val="bg1"/>
                </a:solidFill>
              </a:rPr>
              <a:t>cui corrisponde il pensiero omologato del discente</a:t>
            </a:r>
            <a:r>
              <a:rPr lang="it-IT" sz="2400" dirty="0">
                <a:solidFill>
                  <a:schemeClr val="bg1"/>
                </a:solidFill>
              </a:rPr>
              <a:t>);</a:t>
            </a:r>
            <a:br>
              <a:rPr lang="it-IT" sz="2400" dirty="0">
                <a:solidFill>
                  <a:schemeClr val="bg1"/>
                </a:solidFill>
              </a:rPr>
            </a:br>
            <a:r>
              <a:rPr lang="it-IT" sz="2400" dirty="0">
                <a:solidFill>
                  <a:schemeClr val="bg1"/>
                </a:solidFill>
              </a:rPr>
              <a:t> </a:t>
            </a:r>
            <a:r>
              <a:rPr lang="it-IT" sz="2400" b="1" dirty="0"/>
              <a:t>tale stile pedagogico-didattico </a:t>
            </a:r>
            <a:r>
              <a:rPr lang="it-IT" sz="2400" b="1" dirty="0">
                <a:solidFill>
                  <a:schemeClr val="bg1"/>
                </a:solidFill>
              </a:rPr>
              <a:t>emergente non di rado nelle prime sessioni della P4C </a:t>
            </a:r>
            <a:r>
              <a:rPr lang="it-IT" sz="2400" b="1" dirty="0"/>
              <a:t>costituisce un freno per il successo</a:t>
            </a:r>
            <a:r>
              <a:rPr lang="it-IT" sz="2400" dirty="0"/>
              <a:t> </a:t>
            </a:r>
            <a:r>
              <a:rPr lang="it-IT" sz="2400" b="1" dirty="0">
                <a:solidFill>
                  <a:schemeClr val="bg1"/>
                </a:solidFill>
              </a:rPr>
              <a:t>della stessa e il possibile abbandono dell’esperienza: </a:t>
            </a:r>
            <a:br>
              <a:rPr lang="it-IT" sz="2400" b="1" dirty="0">
                <a:solidFill>
                  <a:schemeClr val="bg1"/>
                </a:solidFill>
              </a:rPr>
            </a:br>
            <a:r>
              <a:rPr lang="it-IT" sz="2400" b="1" dirty="0"/>
              <a:t>al docente/formatore compete mettersi in discussione</a:t>
            </a:r>
            <a:r>
              <a:rPr lang="it-IT" sz="2400" dirty="0">
                <a:solidFill>
                  <a:schemeClr val="bg1"/>
                </a:solidFill>
              </a:rPr>
              <a:t>, </a:t>
            </a:r>
            <a:r>
              <a:rPr lang="it-IT" sz="2400" b="1" dirty="0">
                <a:solidFill>
                  <a:schemeClr val="bg1"/>
                </a:solidFill>
              </a:rPr>
              <a:t>disporsi all’ascolto e ad apprendere </a:t>
            </a:r>
            <a:r>
              <a:rPr lang="it-IT" sz="2400" b="1" dirty="0"/>
              <a:t>anche da chi ritiene </a:t>
            </a:r>
            <a:r>
              <a:rPr lang="it-IT" sz="2400" b="1"/>
              <a:t>meno esperto </a:t>
            </a:r>
            <a:r>
              <a:rPr lang="it-IT" sz="2400" b="1" dirty="0"/>
              <a:t>e competente</a:t>
            </a:r>
            <a:r>
              <a:rPr lang="it-IT" sz="2400" dirty="0">
                <a:solidFill>
                  <a:schemeClr val="bg1"/>
                </a:solidFill>
              </a:rPr>
              <a:t>, </a:t>
            </a:r>
            <a:r>
              <a:rPr lang="it-IT" sz="2400" b="1" dirty="0">
                <a:solidFill>
                  <a:schemeClr val="bg1"/>
                </a:solidFill>
              </a:rPr>
              <a:t>saper usare gli strumenti logico-argomentativi</a:t>
            </a:r>
            <a:r>
              <a:rPr lang="it-IT" sz="2400" dirty="0">
                <a:solidFill>
                  <a:schemeClr val="bg1"/>
                </a:solidFill>
              </a:rPr>
              <a:t>, </a:t>
            </a:r>
            <a:r>
              <a:rPr lang="it-IT" sz="2400" b="1" dirty="0"/>
              <a:t>emancipandosi dal ragionamento assiomatico, stereotipato </a:t>
            </a:r>
            <a:r>
              <a:rPr lang="it-IT" sz="2400" dirty="0">
                <a:solidFill>
                  <a:schemeClr val="bg1"/>
                </a:solidFill>
              </a:rPr>
              <a:t>o </a:t>
            </a:r>
            <a:r>
              <a:rPr lang="it-IT" sz="2400" b="1" dirty="0">
                <a:solidFill>
                  <a:schemeClr val="bg1"/>
                </a:solidFill>
              </a:rPr>
              <a:t>tendente ad economizzare lo sforzo del pensare e ad usare il pensiero «ingenuo».</a:t>
            </a:r>
            <a:endParaRPr lang="it-IT" sz="2400" b="1" dirty="0"/>
          </a:p>
        </p:txBody>
      </p:sp>
    </p:spTree>
    <p:extLst>
      <p:ext uri="{BB962C8B-B14F-4D97-AF65-F5344CB8AC3E}">
        <p14:creationId xmlns:p14="http://schemas.microsoft.com/office/powerpoint/2010/main" val="2578130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1B2480-71FA-4D7D-960E-151888EEC991}"/>
              </a:ext>
            </a:extLst>
          </p:cNvPr>
          <p:cNvSpPr>
            <a:spLocks noGrp="1"/>
          </p:cNvSpPr>
          <p:nvPr>
            <p:ph type="title"/>
          </p:nvPr>
        </p:nvSpPr>
        <p:spPr>
          <a:xfrm>
            <a:off x="85726" y="-1"/>
            <a:ext cx="8953500" cy="6734175"/>
          </a:xfrm>
        </p:spPr>
        <p:txBody>
          <a:bodyPr>
            <a:normAutofit fontScale="90000"/>
          </a:bodyPr>
          <a:lstStyle/>
          <a:p>
            <a:r>
              <a:rPr lang="it-IT" sz="2800" b="1" dirty="0"/>
              <a:t>P4C: dal Progetto alla Pratica</a:t>
            </a:r>
            <a:br>
              <a:rPr lang="it-IT" sz="2800" b="1" dirty="0"/>
            </a:br>
            <a:br>
              <a:rPr lang="it-IT" sz="2800" b="1" dirty="0"/>
            </a:br>
            <a:r>
              <a:rPr lang="it-IT" sz="2800" b="1" dirty="0"/>
              <a:t>Presupposti della P4C- Pensare bene</a:t>
            </a:r>
            <a:br>
              <a:rPr lang="it-IT" sz="2800" b="1" dirty="0"/>
            </a:br>
            <a:br>
              <a:rPr lang="it-IT" sz="2800" dirty="0"/>
            </a:br>
            <a:r>
              <a:rPr lang="it-IT" sz="2800" b="1" dirty="0">
                <a:solidFill>
                  <a:schemeClr val="bg1"/>
                </a:solidFill>
              </a:rPr>
              <a:t>Pensare bene </a:t>
            </a:r>
            <a:r>
              <a:rPr lang="it-IT" sz="2800" b="1" dirty="0"/>
              <a:t>implica la </a:t>
            </a:r>
            <a:r>
              <a:rPr lang="it-IT" sz="2800" b="1" dirty="0">
                <a:solidFill>
                  <a:schemeClr val="bg1"/>
                </a:solidFill>
              </a:rPr>
              <a:t>disposizione al filosofare </a:t>
            </a:r>
            <a:r>
              <a:rPr lang="it-IT" sz="2800" b="1" dirty="0"/>
              <a:t>con i propri pari </a:t>
            </a:r>
            <a:r>
              <a:rPr lang="it-IT" sz="2800" dirty="0"/>
              <a:t>(</a:t>
            </a:r>
            <a:r>
              <a:rPr lang="it-IT" sz="2800" b="1" dirty="0"/>
              <a:t>bambini, ragazzi o adulti</a:t>
            </a:r>
            <a:r>
              <a:rPr lang="it-IT" sz="2800" dirty="0"/>
              <a:t>) in una </a:t>
            </a:r>
            <a:r>
              <a:rPr lang="it-IT" sz="2800" b="1" i="1" dirty="0">
                <a:solidFill>
                  <a:schemeClr val="bg1"/>
                </a:solidFill>
              </a:rPr>
              <a:t>Comunità </a:t>
            </a:r>
            <a:r>
              <a:rPr lang="it-IT" sz="2800" dirty="0"/>
              <a:t>(perciò </a:t>
            </a:r>
            <a:r>
              <a:rPr lang="it-IT" sz="2800" b="1" dirty="0">
                <a:solidFill>
                  <a:schemeClr val="bg1"/>
                </a:solidFill>
              </a:rPr>
              <a:t>non</a:t>
            </a:r>
            <a:r>
              <a:rPr lang="it-IT" sz="2800" dirty="0"/>
              <a:t> in modo </a:t>
            </a:r>
            <a:r>
              <a:rPr lang="it-IT" sz="2800" b="1" dirty="0">
                <a:solidFill>
                  <a:schemeClr val="bg1"/>
                </a:solidFill>
              </a:rPr>
              <a:t>solitario</a:t>
            </a:r>
            <a:r>
              <a:rPr lang="it-IT" sz="2800" dirty="0"/>
              <a:t> o </a:t>
            </a:r>
            <a:r>
              <a:rPr lang="it-IT" sz="2800" b="1" dirty="0">
                <a:solidFill>
                  <a:schemeClr val="bg1"/>
                </a:solidFill>
              </a:rPr>
              <a:t>autocentrato</a:t>
            </a:r>
            <a:r>
              <a:rPr lang="it-IT" sz="2800" dirty="0"/>
              <a:t>, </a:t>
            </a:r>
            <a:r>
              <a:rPr lang="it-IT" sz="2800" b="1" dirty="0"/>
              <a:t>alieno dal confronto, come nell’immagine del filosofo </a:t>
            </a:r>
            <a:r>
              <a:rPr lang="it-IT" sz="2800" b="1" dirty="0">
                <a:solidFill>
                  <a:schemeClr val="bg1"/>
                </a:solidFill>
              </a:rPr>
              <a:t>«eretto» </a:t>
            </a:r>
            <a:r>
              <a:rPr lang="it-IT" sz="2800" b="1" dirty="0"/>
              <a:t>consegnato dalla storia della filosofia</a:t>
            </a:r>
            <a:r>
              <a:rPr lang="it-IT" sz="2800" dirty="0"/>
              <a:t>), </a:t>
            </a:r>
            <a:r>
              <a:rPr lang="it-IT" sz="2800" b="1" dirty="0">
                <a:solidFill>
                  <a:schemeClr val="bg1"/>
                </a:solidFill>
              </a:rPr>
              <a:t>bensì in una </a:t>
            </a:r>
            <a:r>
              <a:rPr lang="it-IT" sz="2800" b="1" dirty="0"/>
              <a:t>ricerca</a:t>
            </a:r>
            <a:r>
              <a:rPr lang="it-IT" sz="2800" dirty="0"/>
              <a:t> basata sulle </a:t>
            </a:r>
            <a:r>
              <a:rPr lang="it-IT" sz="2800" dirty="0">
                <a:solidFill>
                  <a:schemeClr val="bg1"/>
                </a:solidFill>
              </a:rPr>
              <a:t>‘</a:t>
            </a:r>
            <a:r>
              <a:rPr lang="it-IT" sz="2800" b="1" i="1" dirty="0">
                <a:solidFill>
                  <a:schemeClr val="bg1"/>
                </a:solidFill>
              </a:rPr>
              <a:t>inclinazioni’</a:t>
            </a:r>
            <a:r>
              <a:rPr lang="it-IT" sz="2800" dirty="0"/>
              <a:t>* (</a:t>
            </a:r>
            <a:r>
              <a:rPr lang="it-IT" sz="2800" b="1" dirty="0">
                <a:solidFill>
                  <a:schemeClr val="bg1"/>
                </a:solidFill>
              </a:rPr>
              <a:t>v. nota 1</a:t>
            </a:r>
            <a:r>
              <a:rPr lang="it-IT" sz="2800" dirty="0"/>
              <a:t>)all’</a:t>
            </a:r>
            <a:r>
              <a:rPr lang="it-IT" sz="2800" b="1" dirty="0">
                <a:solidFill>
                  <a:schemeClr val="bg1"/>
                </a:solidFill>
              </a:rPr>
              <a:t>indagine</a:t>
            </a:r>
            <a:r>
              <a:rPr lang="it-IT" sz="2800" dirty="0"/>
              <a:t>, all’</a:t>
            </a:r>
            <a:r>
              <a:rPr lang="it-IT" sz="2800" b="1" dirty="0"/>
              <a:t>altro</a:t>
            </a:r>
            <a:r>
              <a:rPr lang="it-IT" sz="2800" dirty="0"/>
              <a:t> e al </a:t>
            </a:r>
            <a:r>
              <a:rPr lang="it-IT" sz="2800" b="1" dirty="0"/>
              <a:t>suo pensiero</a:t>
            </a:r>
            <a:r>
              <a:rPr lang="it-IT" sz="2800" dirty="0"/>
              <a:t>, </a:t>
            </a:r>
            <a:r>
              <a:rPr lang="it-IT" sz="2800" b="1" dirty="0"/>
              <a:t>a </a:t>
            </a:r>
            <a:r>
              <a:rPr lang="it-IT" sz="2800" b="1" dirty="0">
                <a:solidFill>
                  <a:schemeClr val="bg1"/>
                </a:solidFill>
              </a:rPr>
              <a:t>travalicare il noto</a:t>
            </a:r>
            <a:r>
              <a:rPr lang="it-IT" sz="2800" dirty="0"/>
              <a:t>, </a:t>
            </a:r>
            <a:r>
              <a:rPr lang="it-IT" sz="2800" b="1" dirty="0"/>
              <a:t>aprendosi a</a:t>
            </a:r>
            <a:r>
              <a:rPr lang="it-IT" sz="2800" dirty="0"/>
              <a:t> </a:t>
            </a:r>
            <a:r>
              <a:rPr lang="it-IT" sz="2800" b="1" dirty="0">
                <a:solidFill>
                  <a:schemeClr val="bg1"/>
                </a:solidFill>
              </a:rPr>
              <a:t>«mondi comunque possibili» ** (v. nota 2)</a:t>
            </a:r>
            <a:br>
              <a:rPr lang="it-IT" sz="2800" b="1" dirty="0">
                <a:solidFill>
                  <a:schemeClr val="bg1"/>
                </a:solidFill>
              </a:rPr>
            </a:br>
            <a:r>
              <a:rPr lang="it-IT" sz="2800" b="1" dirty="0">
                <a:solidFill>
                  <a:schemeClr val="bg1"/>
                </a:solidFill>
              </a:rPr>
              <a:t>(</a:t>
            </a:r>
            <a:r>
              <a:rPr lang="it-IT" sz="2800" b="1" dirty="0"/>
              <a:t>attraverso la </a:t>
            </a:r>
            <a:r>
              <a:rPr lang="it-IT" sz="2800" b="1" dirty="0">
                <a:solidFill>
                  <a:schemeClr val="bg1"/>
                </a:solidFill>
              </a:rPr>
              <a:t>logica</a:t>
            </a:r>
            <a:r>
              <a:rPr lang="it-IT" sz="2800" b="1" dirty="0"/>
              <a:t> </a:t>
            </a:r>
            <a:r>
              <a:rPr lang="it-IT" sz="1800" b="1" dirty="0">
                <a:solidFill>
                  <a:schemeClr val="bg1"/>
                </a:solidFill>
              </a:rPr>
              <a:t>a</a:t>
            </a:r>
            <a:r>
              <a:rPr lang="it-IT" sz="2800" b="1" dirty="0">
                <a:solidFill>
                  <a:schemeClr val="bg1"/>
                </a:solidFill>
              </a:rPr>
              <a:t>)(v. nota 3)</a:t>
            </a:r>
            <a:br>
              <a:rPr lang="it-IT" sz="1800" dirty="0">
                <a:solidFill>
                  <a:schemeClr val="bg1"/>
                </a:solidFill>
              </a:rPr>
            </a:br>
            <a:r>
              <a:rPr lang="it-IT" sz="2800" b="1" dirty="0"/>
              <a:t>e nella consapevolezza metodologica tendente al </a:t>
            </a:r>
            <a:r>
              <a:rPr lang="it-IT" sz="2800" b="1" i="1" dirty="0">
                <a:solidFill>
                  <a:schemeClr val="bg1"/>
                </a:solidFill>
              </a:rPr>
              <a:t>fallibilismo</a:t>
            </a:r>
            <a:r>
              <a:rPr lang="it-IT" sz="2800" b="1" dirty="0"/>
              <a:t>: la scuola è per lo più tesa alla </a:t>
            </a:r>
            <a:r>
              <a:rPr lang="it-IT" sz="2800" b="1" dirty="0">
                <a:solidFill>
                  <a:schemeClr val="bg1"/>
                </a:solidFill>
              </a:rPr>
              <a:t>verificazione</a:t>
            </a:r>
            <a:r>
              <a:rPr lang="it-IT" sz="2800" dirty="0"/>
              <a:t> e </a:t>
            </a:r>
            <a:r>
              <a:rPr lang="it-IT" sz="2800" b="1" dirty="0">
                <a:solidFill>
                  <a:schemeClr val="bg1"/>
                </a:solidFill>
              </a:rPr>
              <a:t>molto meno al fallibilismo.</a:t>
            </a:r>
            <a:br>
              <a:rPr lang="it-IT" sz="2800" b="1" dirty="0">
                <a:solidFill>
                  <a:schemeClr val="bg1"/>
                </a:solidFill>
              </a:rPr>
            </a:br>
            <a:endParaRPr lang="it-IT" sz="1400" b="1" dirty="0">
              <a:solidFill>
                <a:schemeClr val="bg1"/>
              </a:solidFill>
            </a:endParaRPr>
          </a:p>
        </p:txBody>
      </p:sp>
    </p:spTree>
    <p:extLst>
      <p:ext uri="{BB962C8B-B14F-4D97-AF65-F5344CB8AC3E}">
        <p14:creationId xmlns:p14="http://schemas.microsoft.com/office/powerpoint/2010/main" val="1078198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60CADE-B34B-4879-8F7A-01259C6E38D1}"/>
              </a:ext>
            </a:extLst>
          </p:cNvPr>
          <p:cNvSpPr>
            <a:spLocks noGrp="1"/>
          </p:cNvSpPr>
          <p:nvPr>
            <p:ph type="title"/>
          </p:nvPr>
        </p:nvSpPr>
        <p:spPr>
          <a:xfrm>
            <a:off x="209550" y="76200"/>
            <a:ext cx="8934450" cy="1757966"/>
          </a:xfrm>
        </p:spPr>
        <p:txBody>
          <a:bodyPr>
            <a:normAutofit fontScale="90000"/>
          </a:bodyPr>
          <a:lstStyle/>
          <a:p>
            <a:r>
              <a:rPr lang="it-IT" dirty="0"/>
              <a:t>P4C: dal Progetto alla Pratica</a:t>
            </a:r>
            <a:br>
              <a:rPr lang="it-IT" dirty="0"/>
            </a:br>
            <a:r>
              <a:rPr lang="it-IT" dirty="0"/>
              <a:t>Presupposti della P4C</a:t>
            </a:r>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b="1" dirty="0"/>
            </a:br>
            <a:r>
              <a:rPr lang="it-IT" b="1" dirty="0"/>
              <a:t>La P4C: dal Progetto alla Pratica</a:t>
            </a:r>
            <a:br>
              <a:rPr lang="it-IT" dirty="0"/>
            </a:br>
            <a:br>
              <a:rPr lang="it-IT" dirty="0"/>
            </a:br>
            <a:r>
              <a:rPr lang="it-IT" dirty="0"/>
              <a:t>Se il </a:t>
            </a:r>
            <a:r>
              <a:rPr lang="it-IT" b="1" i="1" dirty="0">
                <a:solidFill>
                  <a:schemeClr val="bg1"/>
                </a:solidFill>
              </a:rPr>
              <a:t>pensiero critico </a:t>
            </a:r>
            <a:r>
              <a:rPr lang="it-IT" dirty="0"/>
              <a:t>è </a:t>
            </a:r>
            <a:r>
              <a:rPr lang="it-IT" b="1" dirty="0">
                <a:solidFill>
                  <a:schemeClr val="bg1"/>
                </a:solidFill>
              </a:rPr>
              <a:t>necessario</a:t>
            </a:r>
            <a:r>
              <a:rPr lang="it-IT" dirty="0"/>
              <a:t>, esso </a:t>
            </a:r>
            <a:r>
              <a:rPr lang="it-IT" b="1" dirty="0">
                <a:solidFill>
                  <a:schemeClr val="bg1"/>
                </a:solidFill>
              </a:rPr>
              <a:t>non è però sufficiente</a:t>
            </a:r>
            <a:r>
              <a:rPr lang="it-IT" dirty="0"/>
              <a:t> </a:t>
            </a:r>
            <a:r>
              <a:rPr lang="it-IT" b="1" dirty="0"/>
              <a:t>per porre i partecipanti nella condizione di</a:t>
            </a:r>
            <a:r>
              <a:rPr lang="it-IT" dirty="0"/>
              <a:t> </a:t>
            </a:r>
            <a:r>
              <a:rPr lang="it-IT" b="1" dirty="0">
                <a:solidFill>
                  <a:schemeClr val="bg1"/>
                </a:solidFill>
              </a:rPr>
              <a:t>fare buona ricerca</a:t>
            </a:r>
            <a:r>
              <a:rPr lang="it-IT" dirty="0"/>
              <a:t>:</a:t>
            </a:r>
            <a:br>
              <a:rPr lang="it-IT" dirty="0"/>
            </a:br>
            <a:r>
              <a:rPr lang="it-IT" b="1" dirty="0">
                <a:solidFill>
                  <a:schemeClr val="bg1"/>
                </a:solidFill>
              </a:rPr>
              <a:t>per </a:t>
            </a:r>
            <a:r>
              <a:rPr lang="it-IT" b="1" dirty="0" err="1">
                <a:solidFill>
                  <a:schemeClr val="bg1"/>
                </a:solidFill>
              </a:rPr>
              <a:t>Lipman</a:t>
            </a:r>
            <a:r>
              <a:rPr lang="it-IT" dirty="0"/>
              <a:t>, il </a:t>
            </a:r>
            <a:r>
              <a:rPr lang="it-IT" b="1" dirty="0">
                <a:solidFill>
                  <a:schemeClr val="bg1"/>
                </a:solidFill>
              </a:rPr>
              <a:t>pensiero multidimensionale e complesso</a:t>
            </a:r>
            <a:r>
              <a:rPr lang="it-IT" dirty="0"/>
              <a:t> </a:t>
            </a:r>
            <a:r>
              <a:rPr lang="it-IT" b="1" dirty="0"/>
              <a:t>caratterizzante la P4C </a:t>
            </a:r>
            <a:r>
              <a:rPr lang="it-IT" b="1" dirty="0">
                <a:solidFill>
                  <a:schemeClr val="bg1"/>
                </a:solidFill>
              </a:rPr>
              <a:t>si serve altresì del </a:t>
            </a:r>
            <a:r>
              <a:rPr lang="it-IT" b="1" i="1" dirty="0"/>
              <a:t>pensiero creativo </a:t>
            </a:r>
            <a:r>
              <a:rPr lang="it-IT" dirty="0"/>
              <a:t>e </a:t>
            </a:r>
            <a:r>
              <a:rPr lang="it-IT" b="1" i="1" dirty="0"/>
              <a:t>etico-valoriale</a:t>
            </a:r>
            <a:r>
              <a:rPr lang="it-IT" dirty="0"/>
              <a:t> («</a:t>
            </a:r>
            <a:r>
              <a:rPr lang="it-IT" b="1" dirty="0" err="1"/>
              <a:t>caring</a:t>
            </a:r>
            <a:r>
              <a:rPr lang="it-IT" dirty="0"/>
              <a:t>»), </a:t>
            </a:r>
            <a:r>
              <a:rPr lang="it-IT" b="1" dirty="0">
                <a:solidFill>
                  <a:schemeClr val="bg1"/>
                </a:solidFill>
              </a:rPr>
              <a:t>realizzando una continua transazione di questi tre tipi di pensiero </a:t>
            </a:r>
            <a:r>
              <a:rPr lang="it-IT" dirty="0"/>
              <a:t>(</a:t>
            </a:r>
            <a:r>
              <a:rPr lang="it-IT" b="1" dirty="0"/>
              <a:t>peraltro l’educazione delle emozioni è una componente essenziale nell’educare a un giudizio migliore</a:t>
            </a:r>
            <a:r>
              <a:rPr lang="it-IT" dirty="0"/>
              <a:t>).</a:t>
            </a:r>
          </a:p>
        </p:txBody>
      </p:sp>
    </p:spTree>
    <p:extLst>
      <p:ext uri="{BB962C8B-B14F-4D97-AF65-F5344CB8AC3E}">
        <p14:creationId xmlns:p14="http://schemas.microsoft.com/office/powerpoint/2010/main" val="3881624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AD549A-2FBE-4273-9DB1-31AD21C9C209}"/>
              </a:ext>
            </a:extLst>
          </p:cNvPr>
          <p:cNvSpPr>
            <a:spLocks noGrp="1"/>
          </p:cNvSpPr>
          <p:nvPr>
            <p:ph type="title"/>
          </p:nvPr>
        </p:nvSpPr>
        <p:spPr>
          <a:xfrm>
            <a:off x="0" y="76199"/>
            <a:ext cx="9143999" cy="6677025"/>
          </a:xfrm>
        </p:spPr>
        <p:txBody>
          <a:bodyPr>
            <a:normAutofit/>
          </a:bodyPr>
          <a:lstStyle/>
          <a:p>
            <a:r>
              <a:rPr lang="it-IT" sz="2800" b="1" i="1" dirty="0"/>
              <a:t>La P4C: dal Progetto alla Pratica</a:t>
            </a:r>
            <a:br>
              <a:rPr lang="it-IT" sz="2800" i="1" dirty="0"/>
            </a:br>
            <a:br>
              <a:rPr lang="it-IT" sz="2800" i="1" dirty="0"/>
            </a:br>
            <a:r>
              <a:rPr lang="it-IT" sz="2800" dirty="0"/>
              <a:t>La </a:t>
            </a:r>
            <a:r>
              <a:rPr lang="it-IT" sz="2800" b="1" dirty="0">
                <a:solidFill>
                  <a:schemeClr val="bg1"/>
                </a:solidFill>
              </a:rPr>
              <a:t>scelta dell’espressione </a:t>
            </a:r>
            <a:r>
              <a:rPr lang="it-IT" sz="2800" b="1" i="1" dirty="0" err="1">
                <a:solidFill>
                  <a:schemeClr val="bg1"/>
                </a:solidFill>
              </a:rPr>
              <a:t>Philosophy</a:t>
            </a:r>
            <a:r>
              <a:rPr lang="it-IT" sz="2800" b="1" i="1" dirty="0">
                <a:solidFill>
                  <a:schemeClr val="bg1"/>
                </a:solidFill>
              </a:rPr>
              <a:t> for Children</a:t>
            </a:r>
            <a:r>
              <a:rPr lang="it-IT" sz="2800" dirty="0"/>
              <a:t>, </a:t>
            </a:r>
            <a:r>
              <a:rPr lang="it-IT" sz="2800" b="1" dirty="0"/>
              <a:t>effettuata in accordo con </a:t>
            </a:r>
            <a:r>
              <a:rPr lang="it-IT" sz="2800" b="1" dirty="0">
                <a:solidFill>
                  <a:schemeClr val="bg1"/>
                </a:solidFill>
              </a:rPr>
              <a:t>Ann Margaret Sharp </a:t>
            </a:r>
            <a:r>
              <a:rPr lang="it-IT" sz="2800" b="1" dirty="0"/>
              <a:t>dal filosofo </a:t>
            </a:r>
            <a:r>
              <a:rPr lang="it-IT" sz="2800" b="1" dirty="0">
                <a:solidFill>
                  <a:schemeClr val="bg1"/>
                </a:solidFill>
              </a:rPr>
              <a:t>Matthew</a:t>
            </a:r>
            <a:r>
              <a:rPr lang="it-IT" sz="2800" b="1" dirty="0"/>
              <a:t> </a:t>
            </a:r>
            <a:r>
              <a:rPr lang="it-IT" sz="2800" b="1" dirty="0" err="1">
                <a:solidFill>
                  <a:schemeClr val="bg1"/>
                </a:solidFill>
              </a:rPr>
              <a:t>Lipman</a:t>
            </a:r>
            <a:r>
              <a:rPr lang="it-IT" sz="2800" b="1" dirty="0"/>
              <a:t>, ideatore del Progetto, fu così motivata: </a:t>
            </a:r>
            <a:br>
              <a:rPr lang="it-IT" sz="2800" dirty="0"/>
            </a:br>
            <a:r>
              <a:rPr lang="it-IT" sz="2800" dirty="0"/>
              <a:t>«(…)</a:t>
            </a:r>
            <a:r>
              <a:rPr lang="it-IT" sz="2800" b="1" dirty="0"/>
              <a:t>mi piaceva soprattutto perché sembrava contraddirsi in modo plateale: se si fosse trattato veramente di filosofia, la gente avrebbe detto che i bambini non sono in grado di farla, e se i bambini fossero stati in grado di farla, allora la gente avrebbe detto che non poteva essere davvero filosofia</a:t>
            </a:r>
            <a:r>
              <a:rPr lang="it-IT" sz="2800" dirty="0"/>
              <a:t>». </a:t>
            </a:r>
            <a:br>
              <a:rPr lang="it-IT" sz="2800" dirty="0"/>
            </a:br>
            <a:r>
              <a:rPr lang="it-IT" sz="2800" b="1" dirty="0">
                <a:solidFill>
                  <a:schemeClr val="bg1"/>
                </a:solidFill>
              </a:rPr>
              <a:t>Cfr. M. </a:t>
            </a:r>
            <a:r>
              <a:rPr lang="it-IT" sz="2800" b="1" dirty="0" err="1">
                <a:solidFill>
                  <a:schemeClr val="bg1"/>
                </a:solidFill>
              </a:rPr>
              <a:t>Lipman</a:t>
            </a:r>
            <a:r>
              <a:rPr lang="it-IT" sz="2800" b="1" dirty="0"/>
              <a:t>, </a:t>
            </a:r>
            <a:r>
              <a:rPr lang="it-IT" sz="2800" b="1" i="1" dirty="0">
                <a:solidFill>
                  <a:schemeClr val="bg1"/>
                </a:solidFill>
              </a:rPr>
              <a:t>L’impegno di una vita: insegnare a pensare</a:t>
            </a:r>
            <a:r>
              <a:rPr lang="it-IT" sz="2800" b="1" dirty="0"/>
              <a:t>, </a:t>
            </a:r>
            <a:r>
              <a:rPr lang="it-IT" sz="2800" b="1" dirty="0" err="1"/>
              <a:t>Mimesis</a:t>
            </a:r>
            <a:r>
              <a:rPr lang="it-IT" sz="2800" b="1" dirty="0"/>
              <a:t> Edizioni, Milano-Udine 2018, pp.184-185.</a:t>
            </a:r>
          </a:p>
        </p:txBody>
      </p:sp>
    </p:spTree>
    <p:extLst>
      <p:ext uri="{BB962C8B-B14F-4D97-AF65-F5344CB8AC3E}">
        <p14:creationId xmlns:p14="http://schemas.microsoft.com/office/powerpoint/2010/main" val="558435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800A9D-7A02-4731-BB02-8713958803C4}"/>
              </a:ext>
            </a:extLst>
          </p:cNvPr>
          <p:cNvSpPr>
            <a:spLocks noGrp="1"/>
          </p:cNvSpPr>
          <p:nvPr>
            <p:ph type="title"/>
          </p:nvPr>
        </p:nvSpPr>
        <p:spPr>
          <a:xfrm>
            <a:off x="66675" y="152400"/>
            <a:ext cx="8972550" cy="6705599"/>
          </a:xfrm>
        </p:spPr>
        <p:txBody>
          <a:bodyPr>
            <a:normAutofit/>
          </a:bodyPr>
          <a:lstStyle/>
          <a:p>
            <a:r>
              <a:rPr lang="it-IT" dirty="0"/>
              <a:t>La P4C: dal Progetto alla Pratica</a:t>
            </a:r>
            <a:br>
              <a:rPr lang="it-IT" dirty="0"/>
            </a:br>
            <a:br>
              <a:rPr lang="it-IT" dirty="0"/>
            </a:br>
            <a:r>
              <a:rPr lang="it-IT" dirty="0"/>
              <a:t>Il </a:t>
            </a:r>
            <a:r>
              <a:rPr lang="it-IT" b="1" i="1" dirty="0">
                <a:solidFill>
                  <a:schemeClr val="bg1"/>
                </a:solidFill>
              </a:rPr>
              <a:t>PENSIERO CRITICO</a:t>
            </a:r>
            <a:br>
              <a:rPr lang="it-IT" dirty="0"/>
            </a:br>
            <a:r>
              <a:rPr lang="it-IT" b="1" dirty="0">
                <a:solidFill>
                  <a:schemeClr val="bg1"/>
                </a:solidFill>
              </a:rPr>
              <a:t>si esercita se  l’elaborazione del giudizio mostra:</a:t>
            </a:r>
            <a:br>
              <a:rPr lang="it-IT" b="1" dirty="0">
                <a:solidFill>
                  <a:srgbClr val="7030A0"/>
                </a:solidFill>
              </a:rPr>
            </a:br>
            <a:r>
              <a:rPr lang="it-IT" b="1" dirty="0">
                <a:solidFill>
                  <a:schemeClr val="bg1"/>
                </a:solidFill>
              </a:rPr>
              <a:t>-</a:t>
            </a:r>
            <a:r>
              <a:rPr lang="it-IT" b="1" dirty="0">
                <a:solidFill>
                  <a:srgbClr val="7030A0"/>
                </a:solidFill>
              </a:rPr>
              <a:t> </a:t>
            </a:r>
            <a:r>
              <a:rPr lang="it-IT" b="1" dirty="0">
                <a:solidFill>
                  <a:srgbClr val="F2F2F2"/>
                </a:solidFill>
              </a:rPr>
              <a:t>consapevolezza</a:t>
            </a:r>
            <a:r>
              <a:rPr lang="it-IT" b="1" dirty="0">
                <a:solidFill>
                  <a:schemeClr val="bg1"/>
                </a:solidFill>
              </a:rPr>
              <a:t> dei </a:t>
            </a:r>
            <a:r>
              <a:rPr lang="it-IT" b="1" dirty="0">
                <a:solidFill>
                  <a:srgbClr val="F2F2F2"/>
                </a:solidFill>
              </a:rPr>
              <a:t>criteri</a:t>
            </a:r>
            <a:r>
              <a:rPr lang="it-IT" b="1" dirty="0">
                <a:solidFill>
                  <a:schemeClr val="bg1"/>
                </a:solidFill>
              </a:rPr>
              <a:t> (principi-valori)</a:t>
            </a:r>
            <a:r>
              <a:rPr lang="it-IT" dirty="0">
                <a:solidFill>
                  <a:schemeClr val="bg1"/>
                </a:solidFill>
              </a:rPr>
              <a:t>,</a:t>
            </a:r>
            <a:r>
              <a:rPr lang="it-IT" dirty="0">
                <a:solidFill>
                  <a:srgbClr val="7030A0"/>
                </a:solidFill>
              </a:rPr>
              <a:t> </a:t>
            </a:r>
            <a:r>
              <a:rPr lang="it-IT" b="1" dirty="0">
                <a:solidFill>
                  <a:schemeClr val="bg1"/>
                </a:solidFill>
              </a:rPr>
              <a:t>come: leggi, norme, principi, ideali</a:t>
            </a:r>
            <a:r>
              <a:rPr lang="it-IT" dirty="0">
                <a:solidFill>
                  <a:schemeClr val="bg1"/>
                </a:solidFill>
              </a:rPr>
              <a:t>,</a:t>
            </a:r>
            <a:r>
              <a:rPr lang="it-IT" dirty="0">
                <a:solidFill>
                  <a:srgbClr val="7030A0"/>
                </a:solidFill>
              </a:rPr>
              <a:t> </a:t>
            </a:r>
            <a:r>
              <a:rPr lang="it-IT" b="1" dirty="0">
                <a:solidFill>
                  <a:schemeClr val="bg1"/>
                </a:solidFill>
              </a:rPr>
              <a:t>obiettivi</a:t>
            </a:r>
            <a:r>
              <a:rPr lang="it-IT" dirty="0">
                <a:solidFill>
                  <a:schemeClr val="bg1"/>
                </a:solidFill>
              </a:rPr>
              <a:t>,</a:t>
            </a:r>
            <a:r>
              <a:rPr lang="it-IT" dirty="0">
                <a:solidFill>
                  <a:srgbClr val="7030A0"/>
                </a:solidFill>
              </a:rPr>
              <a:t> </a:t>
            </a:r>
            <a:r>
              <a:rPr lang="it-IT" b="1" dirty="0">
                <a:solidFill>
                  <a:schemeClr val="bg1"/>
                </a:solidFill>
              </a:rPr>
              <a:t>standard</a:t>
            </a:r>
            <a:r>
              <a:rPr lang="it-IT" dirty="0">
                <a:solidFill>
                  <a:schemeClr val="bg1"/>
                </a:solidFill>
              </a:rPr>
              <a:t>, </a:t>
            </a:r>
            <a:r>
              <a:rPr lang="it-IT" b="1" dirty="0">
                <a:solidFill>
                  <a:schemeClr val="bg1"/>
                </a:solidFill>
              </a:rPr>
              <a:t>metodi o procedure attinenti a</a:t>
            </a:r>
            <a:r>
              <a:rPr lang="it-IT" dirty="0">
                <a:solidFill>
                  <a:srgbClr val="7030A0"/>
                </a:solidFill>
              </a:rPr>
              <a:t> </a:t>
            </a:r>
            <a:r>
              <a:rPr lang="it-IT" b="1" dirty="0">
                <a:solidFill>
                  <a:srgbClr val="F2F2F2"/>
                </a:solidFill>
              </a:rPr>
              <a:t>consistenza</a:t>
            </a:r>
            <a:r>
              <a:rPr lang="it-IT" b="1" dirty="0">
                <a:solidFill>
                  <a:schemeClr val="bg1"/>
                </a:solidFill>
              </a:rPr>
              <a:t>, </a:t>
            </a:r>
            <a:r>
              <a:rPr lang="it-IT" b="1" dirty="0">
                <a:solidFill>
                  <a:srgbClr val="F2F2F2"/>
                </a:solidFill>
              </a:rPr>
              <a:t>rilevanza</a:t>
            </a:r>
            <a:r>
              <a:rPr lang="it-IT" b="1" dirty="0">
                <a:solidFill>
                  <a:schemeClr val="bg1"/>
                </a:solidFill>
              </a:rPr>
              <a:t>,</a:t>
            </a:r>
            <a:r>
              <a:rPr lang="it-IT" b="1" dirty="0">
                <a:solidFill>
                  <a:srgbClr val="F2F2F2"/>
                </a:solidFill>
              </a:rPr>
              <a:t> precisione</a:t>
            </a:r>
            <a:r>
              <a:rPr lang="it-IT" b="1" dirty="0">
                <a:solidFill>
                  <a:schemeClr val="bg1"/>
                </a:solidFill>
              </a:rPr>
              <a:t>,</a:t>
            </a:r>
            <a:r>
              <a:rPr lang="it-IT" b="1" dirty="0">
                <a:solidFill>
                  <a:srgbClr val="F2F2F2"/>
                </a:solidFill>
              </a:rPr>
              <a:t> accettabilità</a:t>
            </a:r>
            <a:r>
              <a:rPr lang="it-IT" b="1" dirty="0">
                <a:solidFill>
                  <a:schemeClr val="bg1"/>
                </a:solidFill>
              </a:rPr>
              <a:t>,</a:t>
            </a:r>
            <a:r>
              <a:rPr lang="it-IT" b="1" dirty="0">
                <a:solidFill>
                  <a:srgbClr val="F2F2F2"/>
                </a:solidFill>
              </a:rPr>
              <a:t> sufficienza.</a:t>
            </a:r>
            <a:br>
              <a:rPr lang="it-IT" dirty="0"/>
            </a:br>
            <a:endParaRPr lang="it-IT" dirty="0"/>
          </a:p>
        </p:txBody>
      </p:sp>
    </p:spTree>
    <p:extLst>
      <p:ext uri="{BB962C8B-B14F-4D97-AF65-F5344CB8AC3E}">
        <p14:creationId xmlns:p14="http://schemas.microsoft.com/office/powerpoint/2010/main" val="2514969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5BCDC7-C186-4A74-A791-CD10774A379F}"/>
              </a:ext>
            </a:extLst>
          </p:cNvPr>
          <p:cNvSpPr>
            <a:spLocks noGrp="1"/>
          </p:cNvSpPr>
          <p:nvPr>
            <p:ph type="title"/>
          </p:nvPr>
        </p:nvSpPr>
        <p:spPr>
          <a:xfrm>
            <a:off x="180975" y="171449"/>
            <a:ext cx="8801100" cy="6505575"/>
          </a:xfrm>
        </p:spPr>
        <p:txBody>
          <a:bodyPr>
            <a:noAutofit/>
          </a:bodyPr>
          <a:lstStyle/>
          <a:p>
            <a:r>
              <a:rPr lang="it-IT" sz="2800" b="1" dirty="0"/>
              <a:t>La P4C: dal Progetto alla Pratica</a:t>
            </a:r>
            <a:br>
              <a:rPr lang="it-IT" sz="2800" dirty="0"/>
            </a:br>
            <a:br>
              <a:rPr lang="it-IT" sz="2800" dirty="0"/>
            </a:br>
            <a:r>
              <a:rPr lang="it-IT" sz="2800" dirty="0"/>
              <a:t>Il </a:t>
            </a:r>
            <a:r>
              <a:rPr lang="it-IT" sz="2800" b="1" dirty="0">
                <a:solidFill>
                  <a:schemeClr val="bg1"/>
                </a:solidFill>
              </a:rPr>
              <a:t>pensiero critico </a:t>
            </a:r>
            <a:r>
              <a:rPr lang="it-IT" sz="2800" b="1" dirty="0"/>
              <a:t>nella P4C si esercita attraverso:</a:t>
            </a:r>
            <a:br>
              <a:rPr lang="it-IT" sz="2800" b="1" dirty="0"/>
            </a:br>
            <a:r>
              <a:rPr lang="it-IT" sz="2800" b="1" dirty="0">
                <a:solidFill>
                  <a:srgbClr val="F2F2F2"/>
                </a:solidFill>
              </a:rPr>
              <a:t>sensibilità al contesto </a:t>
            </a:r>
            <a:r>
              <a:rPr lang="it-IT" sz="2800" b="1" dirty="0">
                <a:solidFill>
                  <a:schemeClr val="bg1"/>
                </a:solidFill>
              </a:rPr>
              <a:t>(un buon giudizio in un contesto può essere non buono in altro contesto): </a:t>
            </a:r>
            <a:br>
              <a:rPr lang="it-IT" sz="2800" b="1" dirty="0">
                <a:solidFill>
                  <a:schemeClr val="bg1"/>
                </a:solidFill>
              </a:rPr>
            </a:br>
            <a:br>
              <a:rPr lang="it-IT" sz="2800" b="1" dirty="0">
                <a:solidFill>
                  <a:schemeClr val="bg1"/>
                </a:solidFill>
              </a:rPr>
            </a:br>
            <a:r>
              <a:rPr lang="it-IT" sz="2800" b="1" dirty="0">
                <a:solidFill>
                  <a:schemeClr val="bg1"/>
                </a:solidFill>
              </a:rPr>
              <a:t>- capacità di cogliere sfumature</a:t>
            </a:r>
            <a:r>
              <a:rPr lang="it-IT" sz="2800" dirty="0">
                <a:solidFill>
                  <a:schemeClr val="bg1"/>
                </a:solidFill>
              </a:rPr>
              <a:t>,</a:t>
            </a:r>
            <a:r>
              <a:rPr lang="it-IT" sz="2800" dirty="0">
                <a:solidFill>
                  <a:srgbClr val="7030A0"/>
                </a:solidFill>
              </a:rPr>
              <a:t> </a:t>
            </a:r>
            <a:br>
              <a:rPr lang="it-IT" sz="2800" dirty="0">
                <a:solidFill>
                  <a:srgbClr val="7030A0"/>
                </a:solidFill>
              </a:rPr>
            </a:br>
            <a:r>
              <a:rPr lang="it-IT" sz="2800" b="1" dirty="0">
                <a:solidFill>
                  <a:srgbClr val="F2F2F2"/>
                </a:solidFill>
              </a:rPr>
              <a:t>circostanze eccezionali</a:t>
            </a:r>
            <a:r>
              <a:rPr lang="it-IT" sz="2800" b="1" dirty="0">
                <a:solidFill>
                  <a:schemeClr val="bg1"/>
                </a:solidFill>
              </a:rPr>
              <a:t>,</a:t>
            </a:r>
            <a:r>
              <a:rPr lang="it-IT" sz="2800" b="1" dirty="0">
                <a:solidFill>
                  <a:srgbClr val="F2F2F2"/>
                </a:solidFill>
              </a:rPr>
              <a:t> modelli complessivi…</a:t>
            </a:r>
            <a:br>
              <a:rPr lang="it-IT" sz="2800" dirty="0">
                <a:solidFill>
                  <a:srgbClr val="7030A0"/>
                </a:solidFill>
              </a:rPr>
            </a:br>
            <a:r>
              <a:rPr lang="it-IT" sz="2800" b="1" dirty="0">
                <a:solidFill>
                  <a:schemeClr val="bg1"/>
                </a:solidFill>
              </a:rPr>
              <a:t>-</a:t>
            </a:r>
            <a:r>
              <a:rPr lang="it-IT" sz="2800" dirty="0">
                <a:solidFill>
                  <a:srgbClr val="7030A0"/>
                </a:solidFill>
              </a:rPr>
              <a:t> </a:t>
            </a:r>
            <a:r>
              <a:rPr lang="it-IT" sz="2800" b="1" dirty="0" err="1">
                <a:solidFill>
                  <a:schemeClr val="bg1"/>
                </a:solidFill>
              </a:rPr>
              <a:t>autocorrettività</a:t>
            </a:r>
            <a:r>
              <a:rPr lang="it-IT" sz="2800" b="1" dirty="0">
                <a:solidFill>
                  <a:schemeClr val="bg1"/>
                </a:solidFill>
              </a:rPr>
              <a:t>:</a:t>
            </a:r>
            <a:r>
              <a:rPr lang="it-IT" sz="2800" b="1" dirty="0">
                <a:solidFill>
                  <a:srgbClr val="7030A0"/>
                </a:solidFill>
              </a:rPr>
              <a:t> </a:t>
            </a:r>
            <a:br>
              <a:rPr lang="it-IT" sz="2800" b="1" dirty="0">
                <a:solidFill>
                  <a:srgbClr val="7030A0"/>
                </a:solidFill>
              </a:rPr>
            </a:br>
            <a:r>
              <a:rPr lang="it-IT" sz="2800" b="1" dirty="0"/>
              <a:t>capacità di rilevare gli errori</a:t>
            </a:r>
            <a:br>
              <a:rPr lang="it-IT" sz="2800" b="1" dirty="0">
                <a:solidFill>
                  <a:srgbClr val="F2F2F2"/>
                </a:solidFill>
              </a:rPr>
            </a:br>
            <a:r>
              <a:rPr lang="it-IT" sz="2800" b="1" dirty="0">
                <a:solidFill>
                  <a:schemeClr val="bg1"/>
                </a:solidFill>
              </a:rPr>
              <a:t>nel pensiero proprio e altrui </a:t>
            </a:r>
            <a:br>
              <a:rPr lang="it-IT" sz="2800" b="1" dirty="0">
                <a:solidFill>
                  <a:srgbClr val="F2F2F2"/>
                </a:solidFill>
              </a:rPr>
            </a:br>
            <a:r>
              <a:rPr lang="it-IT" sz="2800" b="1" dirty="0">
                <a:solidFill>
                  <a:schemeClr val="bg1"/>
                </a:solidFill>
              </a:rPr>
              <a:t>(cattive inferenze, incoerenze, errori logici), </a:t>
            </a:r>
            <a:br>
              <a:rPr lang="it-IT" sz="2800" b="1" dirty="0">
                <a:solidFill>
                  <a:schemeClr val="bg1"/>
                </a:solidFill>
              </a:rPr>
            </a:br>
            <a:r>
              <a:rPr lang="it-IT" sz="2800" b="1" dirty="0">
                <a:solidFill>
                  <a:schemeClr val="bg1"/>
                </a:solidFill>
              </a:rPr>
              <a:t>- </a:t>
            </a:r>
            <a:r>
              <a:rPr lang="it-IT" sz="2800" b="1" dirty="0">
                <a:solidFill>
                  <a:srgbClr val="F2F2F2"/>
                </a:solidFill>
              </a:rPr>
              <a:t>capacità di usare analogie </a:t>
            </a:r>
            <a:r>
              <a:rPr lang="it-IT" sz="2800" b="1" dirty="0">
                <a:solidFill>
                  <a:schemeClr val="bg1"/>
                </a:solidFill>
              </a:rPr>
              <a:t>utilizzate dagli altri componenti</a:t>
            </a:r>
            <a:br>
              <a:rPr lang="it-IT" sz="2800" dirty="0">
                <a:solidFill>
                  <a:srgbClr val="7030A0"/>
                </a:solidFill>
              </a:rPr>
            </a:br>
            <a:r>
              <a:rPr lang="it-IT" sz="2800" b="1" dirty="0">
                <a:solidFill>
                  <a:schemeClr val="bg1"/>
                </a:solidFill>
              </a:rPr>
              <a:t>-</a:t>
            </a:r>
            <a:r>
              <a:rPr lang="it-IT" sz="2800" dirty="0">
                <a:solidFill>
                  <a:srgbClr val="7030A0"/>
                </a:solidFill>
              </a:rPr>
              <a:t> </a:t>
            </a:r>
            <a:r>
              <a:rPr lang="it-IT" sz="2800" b="1" dirty="0">
                <a:solidFill>
                  <a:srgbClr val="F2F2F2"/>
                </a:solidFill>
              </a:rPr>
              <a:t>di essere </a:t>
            </a:r>
            <a:r>
              <a:rPr lang="it-IT" sz="2800" b="1" dirty="0">
                <a:solidFill>
                  <a:schemeClr val="bg1"/>
                </a:solidFill>
              </a:rPr>
              <a:t>aperti al fallibilismo, </a:t>
            </a:r>
            <a:br>
              <a:rPr lang="it-IT" sz="2800" b="1" dirty="0">
                <a:solidFill>
                  <a:schemeClr val="bg1"/>
                </a:solidFill>
              </a:rPr>
            </a:br>
            <a:r>
              <a:rPr lang="it-IT" sz="2800" b="1" dirty="0">
                <a:solidFill>
                  <a:schemeClr val="bg1"/>
                </a:solidFill>
              </a:rPr>
              <a:t>e disporsi a </a:t>
            </a:r>
            <a:r>
              <a:rPr lang="it-IT" sz="2800" b="1" dirty="0">
                <a:solidFill>
                  <a:srgbClr val="F2F2F2"/>
                </a:solidFill>
              </a:rPr>
              <a:t>considerare la propria visione </a:t>
            </a:r>
            <a:r>
              <a:rPr lang="it-IT" sz="2800" b="1" dirty="0">
                <a:solidFill>
                  <a:schemeClr val="bg1"/>
                </a:solidFill>
              </a:rPr>
              <a:t>come </a:t>
            </a:r>
            <a:br>
              <a:rPr lang="it-IT" sz="2800" b="1" dirty="0">
                <a:solidFill>
                  <a:srgbClr val="F2F2F2"/>
                </a:solidFill>
              </a:rPr>
            </a:br>
            <a:r>
              <a:rPr lang="it-IT" sz="2800" b="1" dirty="0">
                <a:solidFill>
                  <a:srgbClr val="F5F5F5"/>
                </a:solidFill>
              </a:rPr>
              <a:t>prospettica e falsificabi</a:t>
            </a:r>
            <a:r>
              <a:rPr lang="it-IT" sz="2800" dirty="0">
                <a:solidFill>
                  <a:srgbClr val="F5F5F5"/>
                </a:solidFill>
              </a:rPr>
              <a:t>le.</a:t>
            </a:r>
            <a:br>
              <a:rPr lang="it-IT" sz="2800" dirty="0">
                <a:solidFill>
                  <a:srgbClr val="7030A0"/>
                </a:solidFill>
                <a:latin typeface="Baskerville Old Face" panose="02020602080505020303" pitchFamily="18" charset="0"/>
              </a:rPr>
            </a:br>
            <a:endParaRPr lang="it-IT" sz="2800" dirty="0"/>
          </a:p>
        </p:txBody>
      </p:sp>
    </p:spTree>
    <p:extLst>
      <p:ext uri="{BB962C8B-B14F-4D97-AF65-F5344CB8AC3E}">
        <p14:creationId xmlns:p14="http://schemas.microsoft.com/office/powerpoint/2010/main" val="3978311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6C1446-C450-4666-9FC6-EC232961AE3E}"/>
              </a:ext>
            </a:extLst>
          </p:cNvPr>
          <p:cNvSpPr>
            <a:spLocks noGrp="1"/>
          </p:cNvSpPr>
          <p:nvPr>
            <p:ph type="title"/>
          </p:nvPr>
        </p:nvSpPr>
        <p:spPr>
          <a:xfrm>
            <a:off x="228600" y="209550"/>
            <a:ext cx="8648699" cy="6391275"/>
          </a:xfrm>
        </p:spPr>
        <p:txBody>
          <a:bodyPr>
            <a:noAutofit/>
          </a:bodyPr>
          <a:lstStyle/>
          <a:p>
            <a:br>
              <a:rPr lang="it-IT" sz="2800" dirty="0"/>
            </a:br>
            <a:br>
              <a:rPr lang="it-IT" sz="2800" dirty="0"/>
            </a:br>
            <a:br>
              <a:rPr lang="it-IT" sz="2800" dirty="0"/>
            </a:br>
            <a:br>
              <a:rPr lang="it-IT" sz="2800" dirty="0"/>
            </a:br>
            <a:br>
              <a:rPr lang="it-IT" sz="2800" dirty="0"/>
            </a:br>
            <a:br>
              <a:rPr lang="it-IT" sz="2800" dirty="0"/>
            </a:br>
            <a:br>
              <a:rPr lang="it-IT" sz="2800" dirty="0"/>
            </a:br>
            <a:br>
              <a:rPr lang="it-IT" sz="2800" dirty="0"/>
            </a:br>
            <a:br>
              <a:rPr lang="it-IT" sz="2800" dirty="0"/>
            </a:br>
            <a:r>
              <a:rPr lang="it-IT" sz="2800" b="1" i="1" dirty="0"/>
              <a:t>La </a:t>
            </a:r>
            <a:r>
              <a:rPr lang="it-IT" sz="2800" b="1" i="1" dirty="0" err="1"/>
              <a:t>Philosophy</a:t>
            </a:r>
            <a:r>
              <a:rPr lang="it-IT" sz="2800" b="1" i="1" dirty="0"/>
              <a:t> for Children (P4C):</a:t>
            </a:r>
            <a:br>
              <a:rPr lang="it-IT" sz="2800" b="1" dirty="0"/>
            </a:br>
            <a:r>
              <a:rPr lang="it-IT" sz="2800" b="1" i="1" dirty="0"/>
              <a:t>dal Progetto alla Pratica</a:t>
            </a:r>
            <a:br>
              <a:rPr lang="it-IT" sz="2800" dirty="0"/>
            </a:br>
            <a:br>
              <a:rPr lang="it-IT" sz="2800" dirty="0"/>
            </a:br>
            <a:r>
              <a:rPr lang="it-IT" sz="2800" b="1" dirty="0">
                <a:solidFill>
                  <a:schemeClr val="bg1"/>
                </a:solidFill>
              </a:rPr>
              <a:t>Nota riflessiva: </a:t>
            </a:r>
            <a:br>
              <a:rPr lang="it-IT" sz="2800" dirty="0">
                <a:solidFill>
                  <a:schemeClr val="bg1"/>
                </a:solidFill>
              </a:rPr>
            </a:br>
            <a:r>
              <a:rPr lang="it-IT" sz="2800" b="1" dirty="0"/>
              <a:t>il docente/facilitatore </a:t>
            </a:r>
            <a:r>
              <a:rPr lang="it-IT" sz="2800" b="1" dirty="0">
                <a:solidFill>
                  <a:schemeClr val="bg1"/>
                </a:solidFill>
              </a:rPr>
              <a:t>alle prime armi e/o la cui forma mentis è impostata sul modello tradizionale</a:t>
            </a:r>
            <a:r>
              <a:rPr lang="it-IT" sz="2800" dirty="0"/>
              <a:t>, </a:t>
            </a:r>
            <a:r>
              <a:rPr lang="it-IT" sz="2800" b="1" dirty="0"/>
              <a:t>stenterà ad analizzare </a:t>
            </a:r>
            <a:r>
              <a:rPr lang="it-IT" sz="2800" b="1" dirty="0">
                <a:solidFill>
                  <a:schemeClr val="bg1"/>
                </a:solidFill>
              </a:rPr>
              <a:t>l’attivazione/esercizio </a:t>
            </a:r>
            <a:r>
              <a:rPr lang="it-IT" sz="2800" b="1" dirty="0"/>
              <a:t>di un tale pensiero</a:t>
            </a:r>
            <a:r>
              <a:rPr lang="it-IT" sz="2800" dirty="0"/>
              <a:t>; </a:t>
            </a:r>
            <a:br>
              <a:rPr lang="it-IT" sz="2800" dirty="0"/>
            </a:br>
            <a:r>
              <a:rPr lang="it-IT" sz="2800" b="1" dirty="0">
                <a:solidFill>
                  <a:schemeClr val="bg1"/>
                </a:solidFill>
              </a:rPr>
              <a:t>tuttavia </a:t>
            </a:r>
            <a:br>
              <a:rPr lang="it-IT" sz="2800" dirty="0"/>
            </a:br>
            <a:r>
              <a:rPr lang="it-IT" sz="2800" b="1" dirty="0"/>
              <a:t>quando si lasci affascinare </a:t>
            </a:r>
            <a:br>
              <a:rPr lang="it-IT" sz="2800" dirty="0"/>
            </a:br>
            <a:r>
              <a:rPr lang="it-IT" sz="2800" b="1" dirty="0">
                <a:solidFill>
                  <a:schemeClr val="bg1"/>
                </a:solidFill>
              </a:rPr>
              <a:t>dall’avventura del filosofare </a:t>
            </a:r>
            <a:br>
              <a:rPr lang="it-IT" sz="2800" dirty="0"/>
            </a:br>
            <a:r>
              <a:rPr lang="it-IT" sz="2800" b="1" dirty="0"/>
              <a:t>perseverando nell’impresa </a:t>
            </a:r>
            <a:r>
              <a:rPr lang="it-IT" sz="2800" dirty="0"/>
              <a:t>del proprio </a:t>
            </a:r>
            <a:br>
              <a:rPr lang="it-IT" sz="2800" dirty="0"/>
            </a:br>
            <a:r>
              <a:rPr lang="it-IT" sz="2800" b="1" dirty="0">
                <a:solidFill>
                  <a:schemeClr val="bg1"/>
                </a:solidFill>
              </a:rPr>
              <a:t>domandare radicale </a:t>
            </a:r>
            <a:br>
              <a:rPr lang="it-IT" sz="2800" dirty="0"/>
            </a:br>
            <a:r>
              <a:rPr lang="it-IT" sz="2800" b="1" dirty="0"/>
              <a:t>darà prova di accettare la sfida </a:t>
            </a:r>
            <a:br>
              <a:rPr lang="it-IT" sz="2800" b="1" dirty="0"/>
            </a:br>
            <a:r>
              <a:rPr lang="it-IT" sz="2800" b="1" dirty="0"/>
              <a:t>con buoni risultati per sé e i membri della </a:t>
            </a:r>
            <a:r>
              <a:rPr lang="it-IT" sz="2800" b="1" i="1" dirty="0" err="1"/>
              <a:t>CdR</a:t>
            </a:r>
            <a:r>
              <a:rPr lang="it-IT" sz="2800" dirty="0"/>
              <a:t>.</a:t>
            </a:r>
            <a:br>
              <a:rPr lang="it-IT" sz="2800" dirty="0"/>
            </a:br>
            <a:br>
              <a:rPr lang="it-IT" sz="2800" dirty="0"/>
            </a:br>
            <a:br>
              <a:rPr lang="it-IT" sz="2800" dirty="0"/>
            </a:br>
            <a:br>
              <a:rPr lang="it-IT" sz="2800" dirty="0"/>
            </a:br>
            <a:br>
              <a:rPr lang="it-IT" sz="2800" dirty="0"/>
            </a:br>
            <a:br>
              <a:rPr lang="it-IT" sz="2800" dirty="0"/>
            </a:br>
            <a:br>
              <a:rPr lang="it-IT" sz="2800" dirty="0"/>
            </a:br>
            <a:r>
              <a:rPr lang="it-IT" sz="2800" dirty="0"/>
              <a:t>a cura di Maria Rosalba Lupia</a:t>
            </a:r>
            <a:br>
              <a:rPr lang="it-IT" sz="2800" dirty="0"/>
            </a:br>
            <a:r>
              <a:rPr lang="it-IT" sz="2800" dirty="0"/>
              <a:t>30 aprile 2021</a:t>
            </a:r>
          </a:p>
        </p:txBody>
      </p:sp>
    </p:spTree>
    <p:extLst>
      <p:ext uri="{BB962C8B-B14F-4D97-AF65-F5344CB8AC3E}">
        <p14:creationId xmlns:p14="http://schemas.microsoft.com/office/powerpoint/2010/main" val="1581881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3AE89C-D983-4F91-AFE6-066CF21754D7}"/>
              </a:ext>
            </a:extLst>
          </p:cNvPr>
          <p:cNvSpPr>
            <a:spLocks noGrp="1"/>
          </p:cNvSpPr>
          <p:nvPr>
            <p:ph type="title"/>
          </p:nvPr>
        </p:nvSpPr>
        <p:spPr>
          <a:xfrm>
            <a:off x="85726" y="95249"/>
            <a:ext cx="8953500" cy="6677025"/>
          </a:xfrm>
        </p:spPr>
        <p:txBody>
          <a:bodyPr>
            <a:normAutofit fontScale="90000"/>
          </a:bodyPr>
          <a:lstStyle/>
          <a:p>
            <a:r>
              <a:rPr lang="it-IT" dirty="0"/>
              <a:t>La P4C: dal Progetto alla Pratica</a:t>
            </a:r>
            <a:br>
              <a:rPr lang="it-IT" dirty="0"/>
            </a:br>
            <a:br>
              <a:rPr lang="it-IT" dirty="0"/>
            </a:br>
            <a:r>
              <a:rPr lang="it-IT" sz="3100" b="1" dirty="0"/>
              <a:t>La Scuola della </a:t>
            </a:r>
            <a:r>
              <a:rPr lang="it-IT" sz="3100" b="1" dirty="0" err="1"/>
              <a:t>CdR</a:t>
            </a:r>
            <a:r>
              <a:rPr lang="it-IT" sz="3100" b="1" dirty="0"/>
              <a:t> </a:t>
            </a:r>
            <a:r>
              <a:rPr lang="it-IT" sz="3100" b="1" dirty="0">
                <a:solidFill>
                  <a:schemeClr val="bg1"/>
                </a:solidFill>
              </a:rPr>
              <a:t>guida progressivamente </a:t>
            </a:r>
            <a:r>
              <a:rPr lang="it-IT" sz="3100" b="1" dirty="0"/>
              <a:t>il </a:t>
            </a:r>
            <a:r>
              <a:rPr lang="it-IT" sz="3100" b="1" dirty="0">
                <a:solidFill>
                  <a:schemeClr val="bg1"/>
                </a:solidFill>
              </a:rPr>
              <a:t>docente</a:t>
            </a:r>
            <a:r>
              <a:rPr lang="it-IT" sz="3100" b="1" dirty="0"/>
              <a:t> a cambiare stile: </a:t>
            </a:r>
            <a:r>
              <a:rPr lang="it-IT" sz="3100" b="1" dirty="0">
                <a:solidFill>
                  <a:schemeClr val="bg1"/>
                </a:solidFill>
              </a:rPr>
              <a:t>da vate diventa esploratore</a:t>
            </a:r>
            <a:r>
              <a:rPr lang="it-IT" sz="3100" b="1" dirty="0"/>
              <a:t>, insieme con gli alunni lungo il sentiero della </a:t>
            </a:r>
            <a:r>
              <a:rPr lang="it-IT" sz="3100" b="1" dirty="0">
                <a:solidFill>
                  <a:schemeClr val="bg1"/>
                </a:solidFill>
              </a:rPr>
              <a:t>ricerca</a:t>
            </a:r>
            <a:r>
              <a:rPr lang="it-IT" sz="3100" b="1" dirty="0"/>
              <a:t>, aiutando sempre a connettere il </a:t>
            </a:r>
            <a:r>
              <a:rPr lang="it-IT" sz="3100" b="1" dirty="0">
                <a:solidFill>
                  <a:schemeClr val="bg1"/>
                </a:solidFill>
              </a:rPr>
              <a:t>pensare con il fare</a:t>
            </a:r>
            <a:r>
              <a:rPr lang="it-IT" sz="3100" b="1" dirty="0"/>
              <a:t>, l’</a:t>
            </a:r>
            <a:r>
              <a:rPr lang="it-IT" sz="3100" b="1" dirty="0">
                <a:solidFill>
                  <a:schemeClr val="bg1"/>
                </a:solidFill>
              </a:rPr>
              <a:t>essere con l’agire</a:t>
            </a:r>
            <a:r>
              <a:rPr lang="it-IT" sz="3100" b="1" dirty="0"/>
              <a:t>, nella tensione verso il </a:t>
            </a:r>
            <a:r>
              <a:rPr lang="it-IT" sz="3100" b="1" dirty="0">
                <a:solidFill>
                  <a:schemeClr val="bg1"/>
                </a:solidFill>
              </a:rPr>
              <a:t>saper essere</a:t>
            </a:r>
            <a:r>
              <a:rPr lang="it-IT" sz="3100" b="1" dirty="0"/>
              <a:t>.</a:t>
            </a:r>
            <a:br>
              <a:rPr lang="it-IT" sz="3100" b="1" dirty="0"/>
            </a:br>
            <a:r>
              <a:rPr lang="it-IT" sz="3100" b="1" dirty="0"/>
              <a:t>Egli </a:t>
            </a:r>
            <a:r>
              <a:rPr lang="it-IT" sz="3100" b="1" dirty="0">
                <a:solidFill>
                  <a:schemeClr val="bg1"/>
                </a:solidFill>
              </a:rPr>
              <a:t>cessa di essere </a:t>
            </a:r>
            <a:r>
              <a:rPr lang="it-IT" sz="3100" b="1" i="1" dirty="0">
                <a:solidFill>
                  <a:schemeClr val="bg1"/>
                </a:solidFill>
              </a:rPr>
              <a:t>magister</a:t>
            </a:r>
            <a:r>
              <a:rPr lang="it-IT" sz="3100" b="1" dirty="0">
                <a:solidFill>
                  <a:schemeClr val="bg1"/>
                </a:solidFill>
              </a:rPr>
              <a:t> </a:t>
            </a:r>
            <a:r>
              <a:rPr lang="it-IT" sz="3100" b="1" dirty="0"/>
              <a:t>– al servizio di quella </a:t>
            </a:r>
            <a:r>
              <a:rPr lang="it-IT" sz="3100" b="1" i="1" dirty="0" err="1">
                <a:solidFill>
                  <a:schemeClr val="bg1"/>
                </a:solidFill>
              </a:rPr>
              <a:t>Bildung</a:t>
            </a:r>
            <a:r>
              <a:rPr lang="it-IT" sz="3100" b="1" i="1" dirty="0">
                <a:solidFill>
                  <a:schemeClr val="bg1"/>
                </a:solidFill>
              </a:rPr>
              <a:t> </a:t>
            </a:r>
            <a:r>
              <a:rPr lang="it-IT" sz="3100" b="1" dirty="0"/>
              <a:t>intesa come </a:t>
            </a:r>
            <a:r>
              <a:rPr lang="it-IT" sz="3100" b="1" dirty="0">
                <a:solidFill>
                  <a:schemeClr val="bg1"/>
                </a:solidFill>
              </a:rPr>
              <a:t>sbilanciamento verso un ideale di conformazione </a:t>
            </a:r>
            <a:r>
              <a:rPr lang="it-IT" sz="3100" b="1" dirty="0"/>
              <a:t>di individui da acculturare- </a:t>
            </a:r>
            <a:br>
              <a:rPr lang="it-IT" sz="3100" b="1" dirty="0"/>
            </a:br>
            <a:r>
              <a:rPr lang="it-IT" sz="3100" b="1" dirty="0"/>
              <a:t>ma, </a:t>
            </a:r>
            <a:r>
              <a:rPr lang="it-IT" sz="3100" b="1" dirty="0">
                <a:solidFill>
                  <a:schemeClr val="bg1"/>
                </a:solidFill>
              </a:rPr>
              <a:t>ponendosi bensì in una situazione di continuo apprendimento</a:t>
            </a:r>
            <a:r>
              <a:rPr lang="it-IT" sz="3100" b="1" dirty="0"/>
              <a:t>, persegue una </a:t>
            </a:r>
            <a:r>
              <a:rPr lang="it-IT" sz="3100" b="1" i="1" dirty="0" err="1">
                <a:solidFill>
                  <a:schemeClr val="bg1"/>
                </a:solidFill>
              </a:rPr>
              <a:t>Bildung</a:t>
            </a:r>
            <a:r>
              <a:rPr lang="it-IT" sz="3100" b="1" dirty="0"/>
              <a:t> centrata su una </a:t>
            </a:r>
            <a:r>
              <a:rPr lang="it-IT" sz="3100" b="1" dirty="0">
                <a:solidFill>
                  <a:schemeClr val="bg1"/>
                </a:solidFill>
              </a:rPr>
              <a:t>processualità aperta</a:t>
            </a:r>
            <a:r>
              <a:rPr lang="it-IT" sz="3100" b="1" dirty="0"/>
              <a:t>, sull’</a:t>
            </a:r>
            <a:r>
              <a:rPr lang="it-IT" sz="3100" b="1" dirty="0">
                <a:solidFill>
                  <a:schemeClr val="bg1"/>
                </a:solidFill>
              </a:rPr>
              <a:t>esplicazione</a:t>
            </a:r>
            <a:r>
              <a:rPr lang="it-IT" sz="3100" b="1" dirty="0"/>
              <a:t> di una natura umana </a:t>
            </a:r>
            <a:r>
              <a:rPr lang="it-IT" sz="3100" b="1" dirty="0">
                <a:solidFill>
                  <a:schemeClr val="bg1"/>
                </a:solidFill>
              </a:rPr>
              <a:t>intesa come </a:t>
            </a:r>
            <a:r>
              <a:rPr lang="it-IT" sz="3100" b="1" dirty="0"/>
              <a:t>possibilità infinita.</a:t>
            </a:r>
          </a:p>
        </p:txBody>
      </p:sp>
    </p:spTree>
    <p:extLst>
      <p:ext uri="{BB962C8B-B14F-4D97-AF65-F5344CB8AC3E}">
        <p14:creationId xmlns:p14="http://schemas.microsoft.com/office/powerpoint/2010/main" val="3467824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C28F1E-B7DC-4D1B-B9E7-44A99224E48E}"/>
              </a:ext>
            </a:extLst>
          </p:cNvPr>
          <p:cNvSpPr>
            <a:spLocks noGrp="1"/>
          </p:cNvSpPr>
          <p:nvPr>
            <p:ph type="title"/>
          </p:nvPr>
        </p:nvSpPr>
        <p:spPr>
          <a:xfrm>
            <a:off x="114300" y="104775"/>
            <a:ext cx="8839199" cy="1729391"/>
          </a:xfrm>
        </p:spPr>
        <p:txBody>
          <a:bodyPr>
            <a:normAutofit fontScale="90000"/>
          </a:bodyPr>
          <a:lstStyle/>
          <a:p>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r>
              <a:rPr lang="it-IT" b="1" dirty="0"/>
              <a:t>La P4C: dal Progetto alla Pratica</a:t>
            </a:r>
            <a:br>
              <a:rPr lang="it-IT" b="1" dirty="0"/>
            </a:br>
            <a:br>
              <a:rPr lang="it-IT" b="1" dirty="0"/>
            </a:br>
            <a:r>
              <a:rPr lang="it-IT" dirty="0"/>
              <a:t>Il </a:t>
            </a:r>
            <a:r>
              <a:rPr lang="it-IT" b="1" i="1" dirty="0"/>
              <a:t>pensiero creativo </a:t>
            </a:r>
            <a:r>
              <a:rPr lang="it-IT" dirty="0"/>
              <a:t>nella P4C</a:t>
            </a:r>
            <a:br>
              <a:rPr lang="it-IT" dirty="0"/>
            </a:br>
            <a:r>
              <a:rPr lang="it-IT" b="1" dirty="0">
                <a:solidFill>
                  <a:schemeClr val="bg1"/>
                </a:solidFill>
              </a:rPr>
              <a:t>si esercita se il pensiero utilizza le dimensioni</a:t>
            </a:r>
            <a:r>
              <a:rPr lang="it-IT" dirty="0"/>
              <a:t>:</a:t>
            </a:r>
            <a:br>
              <a:rPr lang="it-IT" dirty="0"/>
            </a:br>
            <a:r>
              <a:rPr lang="it-IT" b="1" dirty="0">
                <a:solidFill>
                  <a:schemeClr val="bg1"/>
                </a:solidFill>
              </a:rPr>
              <a:t>- immaginativa</a:t>
            </a:r>
            <a:br>
              <a:rPr lang="it-IT" b="1" dirty="0">
                <a:solidFill>
                  <a:schemeClr val="bg1"/>
                </a:solidFill>
              </a:rPr>
            </a:br>
            <a:r>
              <a:rPr lang="it-IT" b="1" dirty="0">
                <a:solidFill>
                  <a:schemeClr val="bg1"/>
                </a:solidFill>
              </a:rPr>
              <a:t>- olistica</a:t>
            </a:r>
            <a:br>
              <a:rPr lang="it-IT" b="1" dirty="0">
                <a:solidFill>
                  <a:schemeClr val="bg1"/>
                </a:solidFill>
              </a:rPr>
            </a:br>
            <a:r>
              <a:rPr lang="it-IT" b="1" dirty="0">
                <a:solidFill>
                  <a:schemeClr val="bg1"/>
                </a:solidFill>
              </a:rPr>
              <a:t>- inventiva</a:t>
            </a:r>
            <a:br>
              <a:rPr lang="it-IT" b="1" dirty="0">
                <a:solidFill>
                  <a:schemeClr val="bg1"/>
                </a:solidFill>
              </a:rPr>
            </a:br>
            <a:r>
              <a:rPr lang="it-IT" b="1" dirty="0">
                <a:solidFill>
                  <a:schemeClr val="bg1"/>
                </a:solidFill>
              </a:rPr>
              <a:t>- generativa</a:t>
            </a:r>
            <a:br>
              <a:rPr lang="it-IT" dirty="0"/>
            </a:br>
            <a:r>
              <a:rPr lang="it-IT" b="1" dirty="0"/>
              <a:t>dimensioni a scuola ancora poco esplorate</a:t>
            </a:r>
            <a:r>
              <a:rPr lang="it-IT" dirty="0"/>
              <a:t>.  </a:t>
            </a:r>
            <a:r>
              <a:rPr lang="it-IT" b="1" dirty="0"/>
              <a:t>Esse vanno apprese </a:t>
            </a:r>
            <a:r>
              <a:rPr lang="it-IT" b="1" dirty="0">
                <a:solidFill>
                  <a:schemeClr val="bg1"/>
                </a:solidFill>
              </a:rPr>
              <a:t>sia dal docente </a:t>
            </a:r>
            <a:r>
              <a:rPr lang="it-IT" b="1" i="1" dirty="0">
                <a:solidFill>
                  <a:schemeClr val="bg1"/>
                </a:solidFill>
              </a:rPr>
              <a:t>facilitatore</a:t>
            </a:r>
            <a:r>
              <a:rPr lang="it-IT" b="1" dirty="0">
                <a:solidFill>
                  <a:schemeClr val="bg1"/>
                </a:solidFill>
              </a:rPr>
              <a:t> sia dagli studenti</a:t>
            </a:r>
            <a:r>
              <a:rPr lang="it-IT" dirty="0"/>
              <a:t> </a:t>
            </a:r>
            <a:r>
              <a:rPr lang="it-IT" b="1" dirty="0"/>
              <a:t>della </a:t>
            </a:r>
            <a:r>
              <a:rPr lang="it-IT" b="1" i="1" dirty="0" err="1"/>
              <a:t>CdR</a:t>
            </a:r>
            <a:r>
              <a:rPr lang="it-IT" b="1" dirty="0"/>
              <a:t> nel corso dell’esperienza motivata e continua della P4C</a:t>
            </a:r>
          </a:p>
        </p:txBody>
      </p:sp>
    </p:spTree>
    <p:extLst>
      <p:ext uri="{BB962C8B-B14F-4D97-AF65-F5344CB8AC3E}">
        <p14:creationId xmlns:p14="http://schemas.microsoft.com/office/powerpoint/2010/main" val="1021390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E28D39-0676-4C36-84BA-2ADD6F09FAB1}"/>
              </a:ext>
            </a:extLst>
          </p:cNvPr>
          <p:cNvSpPr>
            <a:spLocks noGrp="1"/>
          </p:cNvSpPr>
          <p:nvPr>
            <p:ph type="title"/>
          </p:nvPr>
        </p:nvSpPr>
        <p:spPr>
          <a:xfrm>
            <a:off x="66674" y="76199"/>
            <a:ext cx="9077325" cy="6705601"/>
          </a:xfrm>
        </p:spPr>
        <p:txBody>
          <a:bodyPr>
            <a:normAutofit fontScale="90000"/>
          </a:bodyPr>
          <a:lstStyle/>
          <a:p>
            <a:br>
              <a:rPr lang="it-IT" b="1" dirty="0"/>
            </a:br>
            <a:r>
              <a:rPr lang="it-IT" sz="3100" b="1" dirty="0"/>
              <a:t>La P4C: dal Progetto alla Pratica</a:t>
            </a:r>
            <a:br>
              <a:rPr lang="it-IT" sz="3100" b="1" dirty="0"/>
            </a:br>
            <a:br>
              <a:rPr lang="it-IT" sz="3100" b="1" dirty="0"/>
            </a:br>
            <a:r>
              <a:rPr lang="it-IT" sz="3100" b="1" dirty="0"/>
              <a:t>Il </a:t>
            </a:r>
            <a:r>
              <a:rPr lang="it-IT" sz="3100" b="1" i="1" dirty="0">
                <a:solidFill>
                  <a:schemeClr val="bg1"/>
                </a:solidFill>
              </a:rPr>
              <a:t>pensiero </a:t>
            </a:r>
            <a:r>
              <a:rPr lang="it-IT" sz="3100" b="1" i="1" dirty="0" err="1">
                <a:solidFill>
                  <a:schemeClr val="bg1"/>
                </a:solidFill>
              </a:rPr>
              <a:t>caring</a:t>
            </a:r>
            <a:r>
              <a:rPr lang="it-IT" sz="3100" b="1" i="1" dirty="0">
                <a:solidFill>
                  <a:schemeClr val="bg1"/>
                </a:solidFill>
              </a:rPr>
              <a:t> </a:t>
            </a:r>
            <a:r>
              <a:rPr lang="it-IT" sz="3100" b="1" dirty="0"/>
              <a:t>nella P4C</a:t>
            </a:r>
            <a:br>
              <a:rPr lang="it-IT" sz="3100" b="1" dirty="0"/>
            </a:br>
            <a:r>
              <a:rPr lang="it-IT" sz="3100" b="1" dirty="0"/>
              <a:t>Si esercita come </a:t>
            </a:r>
            <a:r>
              <a:rPr lang="it-IT" sz="3100" b="1" dirty="0">
                <a:solidFill>
                  <a:schemeClr val="bg1"/>
                </a:solidFill>
              </a:rPr>
              <a:t>pensiero etico-valoriale </a:t>
            </a:r>
            <a:r>
              <a:rPr lang="it-IT" sz="3100" b="1" dirty="0"/>
              <a:t>che utilizza le dimensioni :</a:t>
            </a:r>
            <a:br>
              <a:rPr lang="it-IT" sz="3100" b="1" dirty="0"/>
            </a:br>
            <a:r>
              <a:rPr lang="it-IT" sz="3100" b="1" dirty="0"/>
              <a:t>- </a:t>
            </a:r>
            <a:r>
              <a:rPr lang="it-IT" sz="3100" b="1" dirty="0">
                <a:solidFill>
                  <a:schemeClr val="bg1"/>
                </a:solidFill>
              </a:rPr>
              <a:t>responsabilità</a:t>
            </a:r>
            <a:br>
              <a:rPr lang="it-IT" sz="3100" b="1" dirty="0">
                <a:solidFill>
                  <a:schemeClr val="bg1"/>
                </a:solidFill>
              </a:rPr>
            </a:br>
            <a:r>
              <a:rPr lang="it-IT" sz="3100" b="1" dirty="0">
                <a:solidFill>
                  <a:schemeClr val="bg1"/>
                </a:solidFill>
              </a:rPr>
              <a:t>- elogiativa</a:t>
            </a:r>
            <a:br>
              <a:rPr lang="it-IT" sz="3100" b="1" dirty="0">
                <a:solidFill>
                  <a:schemeClr val="bg1"/>
                </a:solidFill>
              </a:rPr>
            </a:br>
            <a:r>
              <a:rPr lang="it-IT" sz="3100" b="1" dirty="0">
                <a:solidFill>
                  <a:schemeClr val="bg1"/>
                </a:solidFill>
              </a:rPr>
              <a:t>- normativa</a:t>
            </a:r>
            <a:br>
              <a:rPr lang="it-IT" sz="3100" b="1" dirty="0">
                <a:solidFill>
                  <a:schemeClr val="bg1"/>
                </a:solidFill>
              </a:rPr>
            </a:br>
            <a:r>
              <a:rPr lang="it-IT" sz="3100" b="1" dirty="0">
                <a:solidFill>
                  <a:schemeClr val="bg1"/>
                </a:solidFill>
              </a:rPr>
              <a:t>- affettiva</a:t>
            </a:r>
            <a:br>
              <a:rPr lang="it-IT" sz="3100" b="1" dirty="0">
                <a:solidFill>
                  <a:schemeClr val="bg1"/>
                </a:solidFill>
              </a:rPr>
            </a:br>
            <a:r>
              <a:rPr lang="it-IT" sz="3100" b="1" dirty="0">
                <a:solidFill>
                  <a:schemeClr val="bg1"/>
                </a:solidFill>
              </a:rPr>
              <a:t>- empatica</a:t>
            </a:r>
            <a:br>
              <a:rPr lang="it-IT" sz="3100" b="1" dirty="0"/>
            </a:br>
            <a:r>
              <a:rPr lang="it-IT" sz="3100" b="1" dirty="0"/>
              <a:t>Nota riflessiva: ad </a:t>
            </a:r>
            <a:r>
              <a:rPr lang="it-IT" sz="3100" b="1" dirty="0">
                <a:solidFill>
                  <a:schemeClr val="bg1"/>
                </a:solidFill>
              </a:rPr>
              <a:t>eccezione</a:t>
            </a:r>
            <a:r>
              <a:rPr lang="it-IT" sz="3100" b="1" dirty="0"/>
              <a:t> di quella della </a:t>
            </a:r>
            <a:r>
              <a:rPr lang="it-IT" sz="3100" b="1" dirty="0">
                <a:solidFill>
                  <a:schemeClr val="bg1"/>
                </a:solidFill>
              </a:rPr>
              <a:t>responsabilità</a:t>
            </a:r>
            <a:r>
              <a:rPr lang="it-IT" sz="3100" b="1" dirty="0"/>
              <a:t>, implicante una spiccata capacità riflessiva (</a:t>
            </a:r>
            <a:r>
              <a:rPr lang="it-IT" sz="3100" b="1" dirty="0">
                <a:solidFill>
                  <a:schemeClr val="bg1"/>
                </a:solidFill>
              </a:rPr>
              <a:t>del pensiero che si autogiudica</a:t>
            </a:r>
            <a:r>
              <a:rPr lang="it-IT" sz="3100" b="1" dirty="0"/>
              <a:t>), </a:t>
            </a:r>
            <a:br>
              <a:rPr lang="it-IT" sz="3100" b="1" dirty="0"/>
            </a:br>
            <a:r>
              <a:rPr lang="it-IT" sz="3100" b="1" dirty="0"/>
              <a:t>alcune di queste dimensioni sono relativamente più facili da esperire se il docente facilitatore mostra di coltivare una buona predisposizione umana.</a:t>
            </a:r>
            <a:br>
              <a:rPr lang="it-IT" sz="3100" b="1" dirty="0"/>
            </a:br>
            <a:endParaRPr lang="it-IT" sz="3100" dirty="0"/>
          </a:p>
        </p:txBody>
      </p:sp>
    </p:spTree>
    <p:extLst>
      <p:ext uri="{BB962C8B-B14F-4D97-AF65-F5344CB8AC3E}">
        <p14:creationId xmlns:p14="http://schemas.microsoft.com/office/powerpoint/2010/main" val="3121906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52D11D-BFC3-4FCF-A51A-78642AAC4683}"/>
              </a:ext>
            </a:extLst>
          </p:cNvPr>
          <p:cNvSpPr>
            <a:spLocks noGrp="1"/>
          </p:cNvSpPr>
          <p:nvPr>
            <p:ph type="title"/>
          </p:nvPr>
        </p:nvSpPr>
        <p:spPr>
          <a:xfrm>
            <a:off x="123826" y="142875"/>
            <a:ext cx="8886824" cy="2209800"/>
          </a:xfrm>
        </p:spPr>
        <p:txBody>
          <a:bodyPr>
            <a:normAutofit fontScale="90000"/>
          </a:bodyPr>
          <a:lstStyle/>
          <a:p>
            <a:pPr algn="l"/>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r>
              <a:rPr lang="it-IT" sz="3100" dirty="0"/>
              <a:t>La P4C: dal Progetto alla Pratica</a:t>
            </a:r>
            <a:br>
              <a:rPr lang="it-IT" sz="3100" dirty="0"/>
            </a:br>
            <a:br>
              <a:rPr lang="it-IT" sz="3100" dirty="0"/>
            </a:br>
            <a:br>
              <a:rPr lang="it-IT" sz="3100" dirty="0"/>
            </a:br>
            <a:r>
              <a:rPr lang="it-IT" b="1" dirty="0"/>
              <a:t>La P4C è un  vero e proprio laboratorio </a:t>
            </a:r>
            <a:br>
              <a:rPr lang="it-IT" b="1" dirty="0">
                <a:solidFill>
                  <a:schemeClr val="bg1"/>
                </a:solidFill>
              </a:rPr>
            </a:br>
            <a:r>
              <a:rPr lang="it-IT" b="1" dirty="0">
                <a:solidFill>
                  <a:schemeClr val="bg1"/>
                </a:solidFill>
              </a:rPr>
              <a:t>del </a:t>
            </a:r>
            <a:r>
              <a:rPr lang="it-IT" b="1" i="1" dirty="0" err="1"/>
              <a:t>confilosofare</a:t>
            </a:r>
            <a:r>
              <a:rPr lang="it-IT" b="1" dirty="0">
                <a:solidFill>
                  <a:schemeClr val="bg1"/>
                </a:solidFill>
              </a:rPr>
              <a:t>, sensibile al contesto, inquisitivo, autocorrettivo ed </a:t>
            </a:r>
            <a:r>
              <a:rPr lang="it-IT" b="1" dirty="0" err="1">
                <a:solidFill>
                  <a:schemeClr val="bg1"/>
                </a:solidFill>
              </a:rPr>
              <a:t>emancipativo</a:t>
            </a:r>
            <a:r>
              <a:rPr lang="it-IT" b="1" dirty="0">
                <a:solidFill>
                  <a:schemeClr val="bg1"/>
                </a:solidFill>
              </a:rPr>
              <a:t>. </a:t>
            </a:r>
            <a:br>
              <a:rPr lang="it-IT" b="1" dirty="0">
                <a:solidFill>
                  <a:schemeClr val="bg1"/>
                </a:solidFill>
              </a:rPr>
            </a:br>
            <a:r>
              <a:rPr lang="it-IT" b="1" dirty="0">
                <a:solidFill>
                  <a:schemeClr val="bg1"/>
                </a:solidFill>
              </a:rPr>
              <a:t>Il </a:t>
            </a:r>
            <a:r>
              <a:rPr lang="it-IT" b="1" dirty="0"/>
              <a:t>curricolo, pluridimensionale </a:t>
            </a:r>
            <a:br>
              <a:rPr lang="it-IT" b="1" dirty="0">
                <a:solidFill>
                  <a:schemeClr val="bg1"/>
                </a:solidFill>
              </a:rPr>
            </a:br>
            <a:r>
              <a:rPr lang="it-IT" b="1" dirty="0">
                <a:solidFill>
                  <a:schemeClr val="bg1"/>
                </a:solidFill>
              </a:rPr>
              <a:t>– in quanto </a:t>
            </a:r>
            <a:r>
              <a:rPr lang="it-IT" b="1" dirty="0"/>
              <a:t>non solo filosofico</a:t>
            </a:r>
            <a:r>
              <a:rPr lang="it-IT" b="1" dirty="0">
                <a:solidFill>
                  <a:schemeClr val="bg1"/>
                </a:solidFill>
              </a:rPr>
              <a:t>, ma anche</a:t>
            </a:r>
            <a:br>
              <a:rPr lang="it-IT" b="1" dirty="0">
                <a:solidFill>
                  <a:schemeClr val="bg1"/>
                </a:solidFill>
              </a:rPr>
            </a:br>
            <a:r>
              <a:rPr lang="it-IT" b="1" dirty="0">
                <a:solidFill>
                  <a:schemeClr val="bg1"/>
                </a:solidFill>
              </a:rPr>
              <a:t>   </a:t>
            </a:r>
            <a:r>
              <a:rPr lang="it-IT" b="1" dirty="0"/>
              <a:t>pedagogico e didattico- </a:t>
            </a:r>
            <a:br>
              <a:rPr lang="it-IT" b="1" dirty="0">
                <a:solidFill>
                  <a:schemeClr val="bg1"/>
                </a:solidFill>
              </a:rPr>
            </a:br>
            <a:r>
              <a:rPr lang="it-IT" b="1" dirty="0">
                <a:solidFill>
                  <a:schemeClr val="bg1"/>
                </a:solidFill>
              </a:rPr>
              <a:t>s’invera in sessioni con </a:t>
            </a:r>
            <a:r>
              <a:rPr lang="it-IT" b="1" dirty="0"/>
              <a:t>caratteristiche, funzioni, modalità operative sue proprie</a:t>
            </a:r>
            <a:r>
              <a:rPr lang="it-IT" b="1" dirty="0">
                <a:solidFill>
                  <a:schemeClr val="bg1"/>
                </a:solidFill>
              </a:rPr>
              <a:t>- e tali da non essere</a:t>
            </a:r>
            <a:br>
              <a:rPr lang="it-IT" b="1" dirty="0">
                <a:solidFill>
                  <a:schemeClr val="bg1"/>
                </a:solidFill>
              </a:rPr>
            </a:br>
            <a:r>
              <a:rPr lang="it-IT" b="1" dirty="0">
                <a:solidFill>
                  <a:schemeClr val="bg1"/>
                </a:solidFill>
              </a:rPr>
              <a:t>confuse con altre esperienze speculative analoghe  del fare filosofia con i bambini. </a:t>
            </a:r>
            <a:br>
              <a:rPr lang="it-IT" sz="3100" b="1" dirty="0">
                <a:solidFill>
                  <a:schemeClr val="bg1"/>
                </a:solidFill>
              </a:rPr>
            </a:br>
            <a:endParaRPr lang="it-IT" sz="3100" dirty="0"/>
          </a:p>
        </p:txBody>
      </p:sp>
    </p:spTree>
    <p:extLst>
      <p:ext uri="{BB962C8B-B14F-4D97-AF65-F5344CB8AC3E}">
        <p14:creationId xmlns:p14="http://schemas.microsoft.com/office/powerpoint/2010/main" val="4055153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EA0EB2-DA1E-4C6F-8C35-E05993690B61}"/>
              </a:ext>
            </a:extLst>
          </p:cNvPr>
          <p:cNvSpPr>
            <a:spLocks noGrp="1"/>
          </p:cNvSpPr>
          <p:nvPr>
            <p:ph type="title"/>
          </p:nvPr>
        </p:nvSpPr>
        <p:spPr>
          <a:xfrm>
            <a:off x="228600" y="161925"/>
            <a:ext cx="8715375" cy="1672241"/>
          </a:xfrm>
        </p:spPr>
        <p:txBody>
          <a:bodyPr>
            <a:normAutofit fontScale="90000"/>
          </a:bodyPr>
          <a:lstStyle/>
          <a:p>
            <a:pPr algn="l"/>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r>
              <a:rPr lang="it-IT" dirty="0"/>
              <a:t>La P4C: dal Progetto alla Pratica</a:t>
            </a:r>
            <a:br>
              <a:rPr lang="it-IT" dirty="0"/>
            </a:br>
            <a:r>
              <a:rPr lang="it-IT" sz="3600" b="1" dirty="0"/>
              <a:t>Caratteristiche</a:t>
            </a:r>
            <a:r>
              <a:rPr lang="it-IT" sz="3600" b="1" dirty="0">
                <a:solidFill>
                  <a:schemeClr val="bg1"/>
                </a:solidFill>
              </a:rPr>
              <a:t>:</a:t>
            </a:r>
            <a:br>
              <a:rPr lang="it-IT" sz="3600" dirty="0"/>
            </a:br>
            <a:r>
              <a:rPr lang="it-IT" sz="3600" dirty="0"/>
              <a:t>- </a:t>
            </a:r>
            <a:r>
              <a:rPr lang="it-IT" sz="3600" b="1" dirty="0">
                <a:solidFill>
                  <a:schemeClr val="bg1"/>
                </a:solidFill>
              </a:rPr>
              <a:t>organizzazione dello spazio</a:t>
            </a:r>
            <a:br>
              <a:rPr lang="it-IT" sz="3600" b="1" dirty="0">
                <a:solidFill>
                  <a:schemeClr val="bg1"/>
                </a:solidFill>
              </a:rPr>
            </a:br>
            <a:r>
              <a:rPr lang="it-IT" sz="3600" b="1" dirty="0">
                <a:solidFill>
                  <a:schemeClr val="bg1"/>
                </a:solidFill>
              </a:rPr>
              <a:t>- ascolto attivo  </a:t>
            </a:r>
            <a:br>
              <a:rPr lang="it-IT" sz="3600" b="1" dirty="0">
                <a:solidFill>
                  <a:schemeClr val="bg1"/>
                </a:solidFill>
              </a:rPr>
            </a:br>
            <a:r>
              <a:rPr lang="it-IT" sz="3600" b="1" dirty="0">
                <a:solidFill>
                  <a:schemeClr val="bg1"/>
                </a:solidFill>
              </a:rPr>
              <a:t>- lettura dei testi specifici (v. diap.38 e 39) </a:t>
            </a:r>
            <a:br>
              <a:rPr lang="it-IT" sz="3600" b="1" dirty="0">
                <a:solidFill>
                  <a:schemeClr val="bg1"/>
                </a:solidFill>
              </a:rPr>
            </a:br>
            <a:r>
              <a:rPr lang="it-IT" sz="3600" b="1" dirty="0">
                <a:solidFill>
                  <a:schemeClr val="bg1"/>
                </a:solidFill>
              </a:rPr>
              <a:t>- ruolo dell’ </a:t>
            </a:r>
            <a:r>
              <a:rPr lang="it-IT" sz="3600" b="1" i="1" dirty="0">
                <a:solidFill>
                  <a:schemeClr val="bg1"/>
                </a:solidFill>
              </a:rPr>
              <a:t>oltre- socratico</a:t>
            </a:r>
            <a:r>
              <a:rPr lang="it-IT" sz="3600" b="1" dirty="0">
                <a:solidFill>
                  <a:schemeClr val="bg1"/>
                </a:solidFill>
              </a:rPr>
              <a:t> </a:t>
            </a:r>
            <a:r>
              <a:rPr lang="it-IT" sz="3600" b="1" i="1" dirty="0">
                <a:solidFill>
                  <a:schemeClr val="bg1"/>
                </a:solidFill>
              </a:rPr>
              <a:t>facilitatore</a:t>
            </a:r>
            <a:br>
              <a:rPr lang="it-IT" sz="3600" b="1" dirty="0">
                <a:solidFill>
                  <a:schemeClr val="bg1"/>
                </a:solidFill>
              </a:rPr>
            </a:br>
            <a:r>
              <a:rPr lang="it-IT" sz="3600" b="1" dirty="0">
                <a:solidFill>
                  <a:schemeClr val="bg1"/>
                </a:solidFill>
              </a:rPr>
              <a:t>- costruzione dell’agenda</a:t>
            </a:r>
            <a:br>
              <a:rPr lang="it-IT" sz="3600" b="1" dirty="0">
                <a:solidFill>
                  <a:schemeClr val="bg1"/>
                </a:solidFill>
              </a:rPr>
            </a:br>
            <a:r>
              <a:rPr lang="it-IT" sz="3600" b="1" dirty="0">
                <a:solidFill>
                  <a:schemeClr val="bg1"/>
                </a:solidFill>
              </a:rPr>
              <a:t>- formulazione del piano di discussione </a:t>
            </a:r>
            <a:br>
              <a:rPr lang="it-IT" sz="3600" b="1" dirty="0">
                <a:solidFill>
                  <a:schemeClr val="bg1"/>
                </a:solidFill>
              </a:rPr>
            </a:br>
            <a:r>
              <a:rPr lang="it-IT" sz="3600" b="1" dirty="0">
                <a:solidFill>
                  <a:schemeClr val="bg1"/>
                </a:solidFill>
              </a:rPr>
              <a:t>- dialogo diverso dal mero conversare </a:t>
            </a:r>
            <a:br>
              <a:rPr lang="it-IT" sz="3600" b="1" dirty="0">
                <a:solidFill>
                  <a:schemeClr val="bg1"/>
                </a:solidFill>
              </a:rPr>
            </a:br>
            <a:r>
              <a:rPr lang="it-IT" sz="3600" b="1" dirty="0">
                <a:solidFill>
                  <a:schemeClr val="bg1"/>
                </a:solidFill>
              </a:rPr>
              <a:t>- impostazione </a:t>
            </a:r>
            <a:r>
              <a:rPr lang="it-IT" sz="3600" b="1" dirty="0" err="1">
                <a:solidFill>
                  <a:schemeClr val="bg1"/>
                </a:solidFill>
              </a:rPr>
              <a:t>pluriprospettica</a:t>
            </a:r>
            <a:r>
              <a:rPr lang="it-IT" sz="3600" b="1" dirty="0">
                <a:solidFill>
                  <a:schemeClr val="bg1"/>
                </a:solidFill>
              </a:rPr>
              <a:t> delle </a:t>
            </a:r>
            <a:r>
              <a:rPr lang="it-IT" b="1" dirty="0">
                <a:solidFill>
                  <a:schemeClr val="bg1"/>
                </a:solidFill>
              </a:rPr>
              <a:t>«</a:t>
            </a:r>
            <a:r>
              <a:rPr lang="it-IT" sz="3600" b="1" dirty="0">
                <a:solidFill>
                  <a:schemeClr val="bg1"/>
                </a:solidFill>
              </a:rPr>
              <a:t>buone ragioni»</a:t>
            </a:r>
            <a:br>
              <a:rPr lang="it-IT" sz="3600" b="1" dirty="0">
                <a:solidFill>
                  <a:schemeClr val="bg1"/>
                </a:solidFill>
              </a:rPr>
            </a:br>
            <a:r>
              <a:rPr lang="it-IT" sz="3600" b="1" dirty="0">
                <a:solidFill>
                  <a:schemeClr val="bg1"/>
                </a:solidFill>
              </a:rPr>
              <a:t>- autovalutazione ed autocorrezione</a:t>
            </a:r>
            <a:br>
              <a:rPr lang="it-IT" sz="3600" b="1" dirty="0">
                <a:solidFill>
                  <a:schemeClr val="bg1"/>
                </a:solidFill>
              </a:rPr>
            </a:br>
            <a:r>
              <a:rPr lang="it-IT" sz="3600" b="1" dirty="0">
                <a:solidFill>
                  <a:schemeClr val="bg1"/>
                </a:solidFill>
              </a:rPr>
              <a:t>   contestuale</a:t>
            </a:r>
            <a:br>
              <a:rPr lang="it-IT" sz="3600" b="1" dirty="0">
                <a:solidFill>
                  <a:schemeClr val="bg1"/>
                </a:solidFill>
              </a:rPr>
            </a:br>
            <a:r>
              <a:rPr lang="it-IT" sz="3600" b="1" dirty="0">
                <a:solidFill>
                  <a:schemeClr val="bg1"/>
                </a:solidFill>
              </a:rPr>
              <a:t>- metacognizione</a:t>
            </a:r>
            <a:r>
              <a:rPr lang="it-IT" dirty="0">
                <a:solidFill>
                  <a:schemeClr val="bg1"/>
                </a:solidFill>
              </a:rPr>
              <a:t>. </a:t>
            </a:r>
            <a:br>
              <a:rPr lang="it-IT" dirty="0">
                <a:solidFill>
                  <a:schemeClr val="bg1"/>
                </a:solidFill>
              </a:rPr>
            </a:br>
            <a:endParaRPr lang="it-IT" dirty="0"/>
          </a:p>
        </p:txBody>
      </p:sp>
    </p:spTree>
    <p:extLst>
      <p:ext uri="{BB962C8B-B14F-4D97-AF65-F5344CB8AC3E}">
        <p14:creationId xmlns:p14="http://schemas.microsoft.com/office/powerpoint/2010/main" val="883577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50DCFF-019C-42CF-B769-CC4871E60D4E}"/>
              </a:ext>
            </a:extLst>
          </p:cNvPr>
          <p:cNvSpPr>
            <a:spLocks noGrp="1"/>
          </p:cNvSpPr>
          <p:nvPr>
            <p:ph type="title"/>
          </p:nvPr>
        </p:nvSpPr>
        <p:spPr>
          <a:xfrm>
            <a:off x="200026" y="104775"/>
            <a:ext cx="8943974" cy="6448425"/>
          </a:xfrm>
        </p:spPr>
        <p:txBody>
          <a:bodyPr>
            <a:normAutofit fontScale="90000"/>
          </a:bodyPr>
          <a:lstStyle/>
          <a:p>
            <a:r>
              <a:rPr lang="it-IT" b="1" dirty="0"/>
              <a:t>La P4C: dal Progetto alla Pratica</a:t>
            </a:r>
            <a:br>
              <a:rPr lang="it-IT" dirty="0"/>
            </a:br>
            <a:br>
              <a:rPr lang="it-IT" dirty="0"/>
            </a:br>
            <a:r>
              <a:rPr lang="it-IT" b="1" dirty="0">
                <a:solidFill>
                  <a:schemeClr val="bg1"/>
                </a:solidFill>
              </a:rPr>
              <a:t>A scuola </a:t>
            </a:r>
            <a:r>
              <a:rPr lang="it-IT" dirty="0">
                <a:solidFill>
                  <a:schemeClr val="bg1"/>
                </a:solidFill>
              </a:rPr>
              <a:t>costituisce un </a:t>
            </a:r>
            <a:r>
              <a:rPr lang="it-IT" b="1" dirty="0">
                <a:solidFill>
                  <a:schemeClr val="bg1"/>
                </a:solidFill>
              </a:rPr>
              <a:t>progetto</a:t>
            </a:r>
            <a:br>
              <a:rPr lang="it-IT" dirty="0"/>
            </a:br>
            <a:br>
              <a:rPr lang="it-IT" dirty="0"/>
            </a:br>
            <a:r>
              <a:rPr lang="it-IT" b="1" dirty="0"/>
              <a:t>- </a:t>
            </a:r>
            <a:r>
              <a:rPr lang="it-IT" b="1" i="1" dirty="0">
                <a:solidFill>
                  <a:schemeClr val="bg1"/>
                </a:solidFill>
              </a:rPr>
              <a:t>verticale</a:t>
            </a:r>
            <a:r>
              <a:rPr lang="it-IT" b="1" dirty="0"/>
              <a:t>: dall’infanzia al biennio delle scuole superiori, ma anche oltre</a:t>
            </a:r>
            <a:br>
              <a:rPr lang="it-IT" b="1" dirty="0"/>
            </a:br>
            <a:r>
              <a:rPr lang="it-IT" b="1" dirty="0"/>
              <a:t>- </a:t>
            </a:r>
            <a:r>
              <a:rPr lang="it-IT" b="1" i="1" dirty="0">
                <a:solidFill>
                  <a:schemeClr val="bg1"/>
                </a:solidFill>
              </a:rPr>
              <a:t>orizzontale</a:t>
            </a:r>
            <a:r>
              <a:rPr lang="it-IT" b="1" dirty="0"/>
              <a:t>: coinvolgimento genitori degli  alunni</a:t>
            </a:r>
            <a:br>
              <a:rPr lang="it-IT" b="1" dirty="0"/>
            </a:br>
            <a:r>
              <a:rPr lang="it-IT" b="1" dirty="0"/>
              <a:t>- </a:t>
            </a:r>
            <a:r>
              <a:rPr lang="it-IT" b="1" i="1" dirty="0">
                <a:solidFill>
                  <a:schemeClr val="bg1"/>
                </a:solidFill>
              </a:rPr>
              <a:t>trasversale</a:t>
            </a:r>
            <a:r>
              <a:rPr lang="it-IT" b="1" dirty="0"/>
              <a:t> quale iter </a:t>
            </a:r>
            <a:r>
              <a:rPr lang="it-IT" b="1" i="1" dirty="0">
                <a:solidFill>
                  <a:schemeClr val="bg1"/>
                </a:solidFill>
              </a:rPr>
              <a:t>meta/</a:t>
            </a:r>
            <a:r>
              <a:rPr lang="it-IT" b="1" i="1" dirty="0" err="1">
                <a:solidFill>
                  <a:schemeClr val="bg1"/>
                </a:solidFill>
              </a:rPr>
              <a:t>fantacognitivo</a:t>
            </a:r>
            <a:br>
              <a:rPr lang="it-IT" dirty="0"/>
            </a:br>
            <a:br>
              <a:rPr lang="it-IT" dirty="0"/>
            </a:br>
            <a:br>
              <a:rPr lang="it-IT" dirty="0"/>
            </a:br>
            <a:endParaRPr lang="it-IT" dirty="0"/>
          </a:p>
        </p:txBody>
      </p:sp>
    </p:spTree>
    <p:extLst>
      <p:ext uri="{BB962C8B-B14F-4D97-AF65-F5344CB8AC3E}">
        <p14:creationId xmlns:p14="http://schemas.microsoft.com/office/powerpoint/2010/main" val="3319386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54D75D-3E89-4017-8BD3-1932BFB87671}"/>
              </a:ext>
            </a:extLst>
          </p:cNvPr>
          <p:cNvSpPr>
            <a:spLocks noGrp="1"/>
          </p:cNvSpPr>
          <p:nvPr>
            <p:ph type="title"/>
          </p:nvPr>
        </p:nvSpPr>
        <p:spPr>
          <a:xfrm>
            <a:off x="0" y="104775"/>
            <a:ext cx="8982075" cy="6524625"/>
          </a:xfrm>
        </p:spPr>
        <p:txBody>
          <a:bodyPr>
            <a:normAutofit fontScale="90000"/>
          </a:bodyPr>
          <a:lstStyle/>
          <a:p>
            <a:r>
              <a:rPr lang="it-IT" b="1" dirty="0"/>
              <a:t>La P4C: dal Progetto alla Pratica</a:t>
            </a:r>
            <a:br>
              <a:rPr lang="it-IT" b="1" dirty="0"/>
            </a:br>
            <a:br>
              <a:rPr lang="it-IT" b="1" dirty="0"/>
            </a:br>
            <a:r>
              <a:rPr lang="it-IT" b="1" dirty="0">
                <a:solidFill>
                  <a:schemeClr val="bg1"/>
                </a:solidFill>
              </a:rPr>
              <a:t>Nella sua veste curricolare</a:t>
            </a:r>
            <a:r>
              <a:rPr lang="it-IT" b="1" dirty="0"/>
              <a:t>, prospetta come </a:t>
            </a:r>
            <a:r>
              <a:rPr lang="it-IT" b="1" dirty="0">
                <a:solidFill>
                  <a:schemeClr val="bg1"/>
                </a:solidFill>
              </a:rPr>
              <a:t>parti costitutive</a:t>
            </a:r>
            <a:r>
              <a:rPr lang="it-IT" b="1" dirty="0"/>
              <a:t>:</a:t>
            </a:r>
            <a:br>
              <a:rPr lang="it-IT" b="1" dirty="0"/>
            </a:br>
            <a:br>
              <a:rPr lang="it-IT" b="1" dirty="0"/>
            </a:br>
            <a:r>
              <a:rPr lang="it-IT" b="1" dirty="0"/>
              <a:t> - </a:t>
            </a:r>
            <a:r>
              <a:rPr lang="it-IT" b="1" dirty="0">
                <a:solidFill>
                  <a:schemeClr val="bg1"/>
                </a:solidFill>
              </a:rPr>
              <a:t>finalità</a:t>
            </a:r>
            <a:br>
              <a:rPr lang="it-IT" b="1" dirty="0"/>
            </a:br>
            <a:r>
              <a:rPr lang="it-IT" b="1" dirty="0"/>
              <a:t> - </a:t>
            </a:r>
            <a:r>
              <a:rPr lang="it-IT" b="1" dirty="0">
                <a:solidFill>
                  <a:schemeClr val="bg1"/>
                </a:solidFill>
              </a:rPr>
              <a:t>obiettivi generali</a:t>
            </a:r>
            <a:br>
              <a:rPr lang="it-IT" b="1" dirty="0"/>
            </a:br>
            <a:r>
              <a:rPr lang="it-IT" b="1" dirty="0"/>
              <a:t> - </a:t>
            </a:r>
            <a:r>
              <a:rPr lang="it-IT" b="1" dirty="0">
                <a:solidFill>
                  <a:schemeClr val="bg1"/>
                </a:solidFill>
              </a:rPr>
              <a:t>obiettivi didattici</a:t>
            </a:r>
            <a:br>
              <a:rPr lang="it-IT" b="1" dirty="0"/>
            </a:br>
            <a:r>
              <a:rPr lang="it-IT" b="1" dirty="0"/>
              <a:t> - </a:t>
            </a:r>
            <a:r>
              <a:rPr lang="it-IT" b="1" dirty="0">
                <a:solidFill>
                  <a:schemeClr val="bg1"/>
                </a:solidFill>
              </a:rPr>
              <a:t>strumenti</a:t>
            </a:r>
            <a:br>
              <a:rPr lang="it-IT" b="1" dirty="0"/>
            </a:br>
            <a:r>
              <a:rPr lang="it-IT" b="1" dirty="0"/>
              <a:t> - </a:t>
            </a:r>
            <a:r>
              <a:rPr lang="it-IT" b="1" dirty="0">
                <a:solidFill>
                  <a:schemeClr val="bg1"/>
                </a:solidFill>
              </a:rPr>
              <a:t>metodologia operativa</a:t>
            </a:r>
            <a:br>
              <a:rPr lang="it-IT" b="1" dirty="0"/>
            </a:br>
            <a:r>
              <a:rPr lang="it-IT" b="1" dirty="0"/>
              <a:t> - </a:t>
            </a:r>
            <a:r>
              <a:rPr lang="it-IT" b="1" dirty="0">
                <a:solidFill>
                  <a:schemeClr val="bg1"/>
                </a:solidFill>
              </a:rPr>
              <a:t>valutazione e autovalutazione</a:t>
            </a:r>
            <a:br>
              <a:rPr lang="it-IT" b="1" dirty="0">
                <a:solidFill>
                  <a:schemeClr val="bg1"/>
                </a:solidFill>
              </a:rPr>
            </a:br>
            <a:br>
              <a:rPr lang="it-IT" b="1" dirty="0">
                <a:solidFill>
                  <a:schemeClr val="bg1"/>
                </a:solidFill>
              </a:rPr>
            </a:br>
            <a:r>
              <a:rPr lang="it-IT" b="1" dirty="0"/>
              <a:t>Sono la </a:t>
            </a:r>
            <a:r>
              <a:rPr lang="it-IT" b="1" dirty="0">
                <a:solidFill>
                  <a:schemeClr val="bg1"/>
                </a:solidFill>
              </a:rPr>
              <a:t>pista</a:t>
            </a:r>
            <a:r>
              <a:rPr lang="it-IT" b="1" dirty="0"/>
              <a:t> per la </a:t>
            </a:r>
            <a:r>
              <a:rPr lang="it-IT" b="1" dirty="0">
                <a:solidFill>
                  <a:schemeClr val="bg1"/>
                </a:solidFill>
              </a:rPr>
              <a:t>realizzazione</a:t>
            </a:r>
            <a:r>
              <a:rPr lang="it-IT" b="1" dirty="0"/>
              <a:t> della </a:t>
            </a:r>
            <a:r>
              <a:rPr lang="it-IT" b="1" dirty="0">
                <a:solidFill>
                  <a:schemeClr val="bg1"/>
                </a:solidFill>
              </a:rPr>
              <a:t>esperienza</a:t>
            </a:r>
            <a:r>
              <a:rPr lang="it-IT" b="1" dirty="0"/>
              <a:t> del </a:t>
            </a:r>
            <a:r>
              <a:rPr lang="it-IT" b="1" i="1" dirty="0">
                <a:solidFill>
                  <a:schemeClr val="bg1"/>
                </a:solidFill>
              </a:rPr>
              <a:t>filosofare</a:t>
            </a:r>
            <a:r>
              <a:rPr lang="it-IT" b="1" dirty="0"/>
              <a:t> in una </a:t>
            </a:r>
            <a:r>
              <a:rPr lang="it-IT" b="1" i="1" dirty="0" err="1">
                <a:solidFill>
                  <a:schemeClr val="bg1"/>
                </a:solidFill>
              </a:rPr>
              <a:t>CdR</a:t>
            </a:r>
            <a:r>
              <a:rPr lang="it-IT" b="1" i="1" dirty="0">
                <a:solidFill>
                  <a:schemeClr val="bg1"/>
                </a:solidFill>
              </a:rPr>
              <a:t>/</a:t>
            </a:r>
            <a:r>
              <a:rPr lang="it-IT" b="1" dirty="0"/>
              <a:t> </a:t>
            </a:r>
            <a:r>
              <a:rPr lang="it-IT" b="1" i="1" dirty="0" err="1">
                <a:solidFill>
                  <a:schemeClr val="bg1"/>
                </a:solidFill>
              </a:rPr>
              <a:t>CdRF</a:t>
            </a:r>
            <a:r>
              <a:rPr lang="it-IT" b="1" i="1" dirty="0">
                <a:solidFill>
                  <a:schemeClr val="bg1"/>
                </a:solidFill>
              </a:rPr>
              <a:t> </a:t>
            </a:r>
          </a:p>
        </p:txBody>
      </p:sp>
    </p:spTree>
    <p:extLst>
      <p:ext uri="{BB962C8B-B14F-4D97-AF65-F5344CB8AC3E}">
        <p14:creationId xmlns:p14="http://schemas.microsoft.com/office/powerpoint/2010/main" val="3201556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948598-1F84-46DD-813B-BEB3D9AAD2B7}"/>
              </a:ext>
            </a:extLst>
          </p:cNvPr>
          <p:cNvSpPr>
            <a:spLocks noGrp="1"/>
          </p:cNvSpPr>
          <p:nvPr>
            <p:ph type="title"/>
          </p:nvPr>
        </p:nvSpPr>
        <p:spPr>
          <a:xfrm>
            <a:off x="228600" y="266701"/>
            <a:ext cx="8753475" cy="6467474"/>
          </a:xfrm>
        </p:spPr>
        <p:txBody>
          <a:bodyPr>
            <a:normAutofit fontScale="90000"/>
          </a:bodyPr>
          <a:lstStyle/>
          <a:p>
            <a:br>
              <a:rPr lang="it-IT" sz="4400" b="1" dirty="0">
                <a:solidFill>
                  <a:srgbClr val="7030A0"/>
                </a:solidFill>
                <a:latin typeface="Baskerville Old Face" panose="02020602080505020303" pitchFamily="18" charset="0"/>
              </a:rPr>
            </a:br>
            <a:r>
              <a:rPr lang="it-IT" sz="4400" b="1" dirty="0">
                <a:solidFill>
                  <a:schemeClr val="bg1"/>
                </a:solidFill>
                <a:latin typeface="+mn-lt"/>
              </a:rPr>
              <a:t>Che cos’è</a:t>
            </a:r>
            <a:r>
              <a:rPr lang="it-IT" sz="4400" dirty="0">
                <a:solidFill>
                  <a:schemeClr val="bg1"/>
                </a:solidFill>
                <a:latin typeface="+mn-lt"/>
              </a:rPr>
              <a:t>: </a:t>
            </a:r>
            <a:br>
              <a:rPr lang="it-IT" sz="4400" dirty="0">
                <a:solidFill>
                  <a:srgbClr val="7030A0"/>
                </a:solidFill>
                <a:latin typeface="+mn-lt"/>
              </a:rPr>
            </a:br>
            <a:r>
              <a:rPr lang="it-IT" sz="4400" b="1" dirty="0">
                <a:solidFill>
                  <a:srgbClr val="F2F2F2"/>
                </a:solidFill>
                <a:latin typeface="+mn-lt"/>
              </a:rPr>
              <a:t>non è un corso di filosofia reso adatto ai bambini</a:t>
            </a:r>
            <a:br>
              <a:rPr lang="it-IT" dirty="0">
                <a:solidFill>
                  <a:srgbClr val="7030A0"/>
                </a:solidFill>
                <a:latin typeface="+mn-lt"/>
              </a:rPr>
            </a:br>
            <a:r>
              <a:rPr lang="it-IT" b="1" dirty="0">
                <a:solidFill>
                  <a:schemeClr val="bg1"/>
                </a:solidFill>
                <a:latin typeface="+mn-lt"/>
              </a:rPr>
              <a:t>È  </a:t>
            </a:r>
            <a:r>
              <a:rPr lang="it-IT" sz="4400" b="1" dirty="0">
                <a:solidFill>
                  <a:srgbClr val="F2F2F2"/>
                </a:solidFill>
                <a:latin typeface="+mn-lt"/>
              </a:rPr>
              <a:t>bensì un curricolo </a:t>
            </a:r>
            <a:r>
              <a:rPr lang="it-IT" sz="4800" b="1" dirty="0">
                <a:solidFill>
                  <a:srgbClr val="F2F2F2"/>
                </a:solidFill>
                <a:latin typeface="+mn-lt"/>
              </a:rPr>
              <a:t>filosofico-</a:t>
            </a:r>
            <a:r>
              <a:rPr lang="it-IT" sz="4400" b="1" dirty="0">
                <a:solidFill>
                  <a:srgbClr val="F2F2F2"/>
                </a:solidFill>
                <a:latin typeface="+mn-lt"/>
              </a:rPr>
              <a:t> pedagogico e didattico </a:t>
            </a:r>
            <a:r>
              <a:rPr lang="it-IT" sz="4400" b="1" dirty="0">
                <a:solidFill>
                  <a:schemeClr val="bg1"/>
                </a:solidFill>
                <a:latin typeface="+mn-lt"/>
              </a:rPr>
              <a:t>che offre l’opportunità di</a:t>
            </a:r>
            <a:r>
              <a:rPr lang="it-IT" sz="4400" dirty="0">
                <a:solidFill>
                  <a:srgbClr val="7030A0"/>
                </a:solidFill>
                <a:latin typeface="+mn-lt"/>
              </a:rPr>
              <a:t> </a:t>
            </a:r>
            <a:r>
              <a:rPr lang="it-IT" sz="4400" b="1" i="1" dirty="0">
                <a:solidFill>
                  <a:srgbClr val="F2F2F2"/>
                </a:solidFill>
                <a:latin typeface="+mn-lt"/>
              </a:rPr>
              <a:t>filosofar</a:t>
            </a:r>
            <a:r>
              <a:rPr lang="it-IT" sz="4400" b="1" dirty="0">
                <a:solidFill>
                  <a:srgbClr val="F2F2F2"/>
                </a:solidFill>
                <a:latin typeface="+mn-lt"/>
              </a:rPr>
              <a:t>e</a:t>
            </a:r>
            <a:r>
              <a:rPr lang="it-IT" sz="4400" dirty="0">
                <a:solidFill>
                  <a:srgbClr val="7030A0"/>
                </a:solidFill>
                <a:latin typeface="+mn-lt"/>
              </a:rPr>
              <a:t> </a:t>
            </a:r>
            <a:r>
              <a:rPr lang="it-IT" sz="4400" b="1" dirty="0">
                <a:solidFill>
                  <a:schemeClr val="bg1"/>
                </a:solidFill>
                <a:latin typeface="+mn-lt"/>
              </a:rPr>
              <a:t>anche </a:t>
            </a:r>
            <a:br>
              <a:rPr lang="it-IT" sz="4400" b="1" dirty="0">
                <a:solidFill>
                  <a:schemeClr val="bg1"/>
                </a:solidFill>
                <a:latin typeface="+mn-lt"/>
              </a:rPr>
            </a:br>
            <a:r>
              <a:rPr lang="it-IT" sz="4400" b="1" dirty="0">
                <a:solidFill>
                  <a:schemeClr val="bg1"/>
                </a:solidFill>
                <a:latin typeface="+mn-lt"/>
              </a:rPr>
              <a:t>a chi per età o per conoscenze strettamente filosofiche </a:t>
            </a:r>
            <a:br>
              <a:rPr lang="it-IT" sz="4400" b="1" dirty="0">
                <a:solidFill>
                  <a:schemeClr val="bg1"/>
                </a:solidFill>
                <a:latin typeface="+mn-lt"/>
              </a:rPr>
            </a:br>
            <a:r>
              <a:rPr lang="it-IT" sz="4400" b="1" dirty="0">
                <a:solidFill>
                  <a:schemeClr val="bg1"/>
                </a:solidFill>
                <a:latin typeface="+mn-lt"/>
              </a:rPr>
              <a:t>potrebbe considerarsi fuori da quest’esperienza.</a:t>
            </a:r>
            <a:br>
              <a:rPr lang="it-IT" sz="4400" b="1" dirty="0">
                <a:solidFill>
                  <a:schemeClr val="bg1"/>
                </a:solidFill>
                <a:latin typeface="+mn-lt"/>
              </a:rPr>
            </a:br>
            <a:endParaRPr lang="it-IT" b="1" dirty="0">
              <a:solidFill>
                <a:schemeClr val="bg1"/>
              </a:solidFill>
              <a:latin typeface="+mn-lt"/>
            </a:endParaRPr>
          </a:p>
        </p:txBody>
      </p:sp>
    </p:spTree>
    <p:extLst>
      <p:ext uri="{BB962C8B-B14F-4D97-AF65-F5344CB8AC3E}">
        <p14:creationId xmlns:p14="http://schemas.microsoft.com/office/powerpoint/2010/main" val="1306524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6845C8-899C-4344-AEFD-BB87EF80FC54}"/>
              </a:ext>
            </a:extLst>
          </p:cNvPr>
          <p:cNvSpPr>
            <a:spLocks noGrp="1"/>
          </p:cNvSpPr>
          <p:nvPr>
            <p:ph type="title"/>
          </p:nvPr>
        </p:nvSpPr>
        <p:spPr>
          <a:xfrm>
            <a:off x="104776" y="85725"/>
            <a:ext cx="9039224" cy="6619875"/>
          </a:xfrm>
        </p:spPr>
        <p:txBody>
          <a:bodyPr>
            <a:normAutofit fontScale="90000"/>
          </a:bodyPr>
          <a:lstStyle/>
          <a:p>
            <a:r>
              <a:rPr lang="it-IT" b="1" dirty="0"/>
              <a:t>La P4C: dal Progetto alla Pratica</a:t>
            </a:r>
            <a:br>
              <a:rPr lang="it-IT" b="1" dirty="0"/>
            </a:br>
            <a:r>
              <a:rPr lang="it-IT" sz="3100" b="1" dirty="0">
                <a:solidFill>
                  <a:schemeClr val="bg1"/>
                </a:solidFill>
              </a:rPr>
              <a:t>Il </a:t>
            </a:r>
            <a:r>
              <a:rPr lang="it-IT" sz="3100" b="1" i="1" dirty="0">
                <a:solidFill>
                  <a:schemeClr val="bg1"/>
                </a:solidFill>
              </a:rPr>
              <a:t>Facilitatore (v. es.)</a:t>
            </a:r>
            <a:br>
              <a:rPr lang="it-IT" sz="3100" b="1" dirty="0"/>
            </a:br>
            <a:r>
              <a:rPr lang="it-IT" sz="3100" b="1" dirty="0"/>
              <a:t>Ruolo complesso che può così sintetizzarsi:</a:t>
            </a:r>
            <a:br>
              <a:rPr lang="it-IT" sz="3100" b="1" dirty="0"/>
            </a:br>
            <a:r>
              <a:rPr lang="it-IT" sz="3100" b="1" dirty="0"/>
              <a:t>- </a:t>
            </a:r>
            <a:r>
              <a:rPr lang="it-IT" sz="3100" b="1" dirty="0">
                <a:solidFill>
                  <a:schemeClr val="bg1"/>
                </a:solidFill>
              </a:rPr>
              <a:t>modello e membro </a:t>
            </a:r>
            <a:r>
              <a:rPr lang="it-IT" sz="3100" b="1" dirty="0"/>
              <a:t>alla pari, esercitante il ruolo di </a:t>
            </a:r>
            <a:r>
              <a:rPr lang="it-IT" sz="3100" b="1" i="1" dirty="0">
                <a:solidFill>
                  <a:schemeClr val="bg1"/>
                </a:solidFill>
              </a:rPr>
              <a:t>ignorante</a:t>
            </a:r>
            <a:r>
              <a:rPr lang="it-IT" sz="3100" b="1" dirty="0"/>
              <a:t>, </a:t>
            </a:r>
            <a:r>
              <a:rPr lang="it-IT" sz="3100" b="1" dirty="0">
                <a:solidFill>
                  <a:schemeClr val="bg1"/>
                </a:solidFill>
              </a:rPr>
              <a:t>confidenziale</a:t>
            </a:r>
            <a:r>
              <a:rPr lang="it-IT" sz="3100" b="1" dirty="0"/>
              <a:t>, </a:t>
            </a:r>
            <a:r>
              <a:rPr lang="it-IT" sz="3100" b="1" dirty="0">
                <a:solidFill>
                  <a:schemeClr val="bg1"/>
                </a:solidFill>
              </a:rPr>
              <a:t>fiducioso</a:t>
            </a:r>
            <a:r>
              <a:rPr lang="it-IT" sz="3100" b="1" dirty="0"/>
              <a:t> e </a:t>
            </a:r>
            <a:r>
              <a:rPr lang="it-IT" sz="3100" b="1" dirty="0">
                <a:solidFill>
                  <a:schemeClr val="bg1"/>
                </a:solidFill>
              </a:rPr>
              <a:t>aperto</a:t>
            </a:r>
            <a:r>
              <a:rPr lang="it-IT" sz="3100" b="1" dirty="0"/>
              <a:t> alle varie identità presenti nel gruppo comunitario.</a:t>
            </a:r>
            <a:br>
              <a:rPr lang="it-IT" sz="3100" b="1" dirty="0"/>
            </a:br>
            <a:r>
              <a:rPr lang="it-IT" sz="3100" b="1" dirty="0"/>
              <a:t>-  </a:t>
            </a:r>
            <a:r>
              <a:rPr lang="it-IT" sz="3100" b="1" dirty="0">
                <a:solidFill>
                  <a:schemeClr val="bg1"/>
                </a:solidFill>
              </a:rPr>
              <a:t>chiede la parola </a:t>
            </a:r>
            <a:r>
              <a:rPr lang="it-IT" sz="3100" b="1" dirty="0"/>
              <a:t>alzando la mano, </a:t>
            </a:r>
            <a:r>
              <a:rPr lang="it-IT" sz="3100" b="1" dirty="0">
                <a:solidFill>
                  <a:schemeClr val="bg1"/>
                </a:solidFill>
              </a:rPr>
              <a:t>attende il suo turno</a:t>
            </a:r>
            <a:r>
              <a:rPr lang="it-IT" sz="3100" b="1" dirty="0"/>
              <a:t> per parlare</a:t>
            </a:r>
            <a:br>
              <a:rPr lang="it-IT" sz="3100" b="1" dirty="0"/>
            </a:br>
            <a:r>
              <a:rPr lang="it-IT" sz="3100" b="1" dirty="0"/>
              <a:t>-  </a:t>
            </a:r>
            <a:r>
              <a:rPr lang="it-IT" sz="3100" b="1" dirty="0">
                <a:solidFill>
                  <a:schemeClr val="bg1"/>
                </a:solidFill>
              </a:rPr>
              <a:t>non emette giudizi di valore</a:t>
            </a:r>
            <a:r>
              <a:rPr lang="it-IT" sz="3100" b="1" dirty="0"/>
              <a:t>, né </a:t>
            </a:r>
            <a:r>
              <a:rPr lang="it-IT" sz="3100" b="1" dirty="0">
                <a:solidFill>
                  <a:schemeClr val="bg1"/>
                </a:solidFill>
              </a:rPr>
              <a:t>asserzioni tendenziose</a:t>
            </a:r>
            <a:br>
              <a:rPr lang="it-IT" sz="3100" b="1" dirty="0"/>
            </a:br>
            <a:r>
              <a:rPr lang="it-IT" sz="3100" b="1" dirty="0"/>
              <a:t>- </a:t>
            </a:r>
            <a:r>
              <a:rPr lang="it-IT" sz="3100" b="1" dirty="0">
                <a:solidFill>
                  <a:schemeClr val="bg1"/>
                </a:solidFill>
              </a:rPr>
              <a:t>Ascolta attentamente</a:t>
            </a:r>
            <a:r>
              <a:rPr lang="it-IT" sz="3100" b="1" dirty="0"/>
              <a:t>, </a:t>
            </a:r>
            <a:r>
              <a:rPr lang="it-IT" sz="3100" b="1" dirty="0">
                <a:solidFill>
                  <a:schemeClr val="bg1"/>
                </a:solidFill>
              </a:rPr>
              <a:t>non dà risposte</a:t>
            </a:r>
            <a:r>
              <a:rPr lang="it-IT" sz="3100" b="1" dirty="0"/>
              <a:t>, </a:t>
            </a:r>
            <a:r>
              <a:rPr lang="it-IT" sz="3100" b="1" dirty="0">
                <a:solidFill>
                  <a:schemeClr val="bg1"/>
                </a:solidFill>
              </a:rPr>
              <a:t>ma pone domande giuste al momento giusto</a:t>
            </a:r>
            <a:r>
              <a:rPr lang="it-IT" sz="3100" b="1" dirty="0"/>
              <a:t>.</a:t>
            </a:r>
            <a:br>
              <a:rPr lang="it-IT" sz="3100" b="1" dirty="0"/>
            </a:br>
            <a:r>
              <a:rPr lang="it-IT" sz="3100" b="1" i="1" dirty="0"/>
              <a:t>Facilita</a:t>
            </a:r>
            <a:r>
              <a:rPr lang="it-IT" sz="3100" b="1" dirty="0"/>
              <a:t>, sollecita, </a:t>
            </a:r>
            <a:r>
              <a:rPr lang="it-IT" sz="3100" b="1" dirty="0">
                <a:solidFill>
                  <a:schemeClr val="bg1"/>
                </a:solidFill>
              </a:rPr>
              <a:t>orienta il dialogo</a:t>
            </a:r>
            <a:r>
              <a:rPr lang="it-IT" sz="3100" b="1" dirty="0"/>
              <a:t>, vigilando sulla correttezza e l’efficacia dialogica, </a:t>
            </a:r>
            <a:r>
              <a:rPr lang="it-IT" sz="3100" b="1" dirty="0">
                <a:solidFill>
                  <a:schemeClr val="bg1"/>
                </a:solidFill>
              </a:rPr>
              <a:t>chiede </a:t>
            </a:r>
            <a:r>
              <a:rPr lang="it-IT" sz="3100" b="1" dirty="0" err="1">
                <a:solidFill>
                  <a:schemeClr val="bg1"/>
                </a:solidFill>
              </a:rPr>
              <a:t>ragioni,controragioni</a:t>
            </a:r>
            <a:r>
              <a:rPr lang="it-IT" sz="3100" b="1" dirty="0">
                <a:solidFill>
                  <a:schemeClr val="bg1"/>
                </a:solidFill>
              </a:rPr>
              <a:t>, esempi, controesempi</a:t>
            </a:r>
            <a:r>
              <a:rPr lang="it-IT" sz="3100" b="1" dirty="0"/>
              <a:t>….</a:t>
            </a:r>
            <a:br>
              <a:rPr lang="it-IT" sz="3100" b="1" dirty="0"/>
            </a:br>
            <a:r>
              <a:rPr lang="it-IT" sz="3100" b="1" dirty="0"/>
              <a:t>- svolge la </a:t>
            </a:r>
            <a:r>
              <a:rPr lang="it-IT" sz="3100" b="1" dirty="0">
                <a:solidFill>
                  <a:schemeClr val="bg1"/>
                </a:solidFill>
              </a:rPr>
              <a:t>duplice </a:t>
            </a:r>
            <a:r>
              <a:rPr lang="it-IT" sz="3100" b="1" dirty="0"/>
              <a:t>funzione </a:t>
            </a:r>
            <a:r>
              <a:rPr lang="it-IT" sz="3100" b="1" i="1" dirty="0"/>
              <a:t>regolativa</a:t>
            </a:r>
            <a:r>
              <a:rPr lang="it-IT" sz="3100" b="1" dirty="0"/>
              <a:t> ed </a:t>
            </a:r>
            <a:r>
              <a:rPr lang="it-IT" sz="3100" b="1" i="1" dirty="0"/>
              <a:t>epistemica</a:t>
            </a:r>
            <a:endParaRPr lang="it-IT" sz="3100" i="1" dirty="0"/>
          </a:p>
        </p:txBody>
      </p:sp>
    </p:spTree>
    <p:extLst>
      <p:ext uri="{BB962C8B-B14F-4D97-AF65-F5344CB8AC3E}">
        <p14:creationId xmlns:p14="http://schemas.microsoft.com/office/powerpoint/2010/main" val="662584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D245FF-7DA6-4EE1-B9E4-9A70C4149EE5}"/>
              </a:ext>
            </a:extLst>
          </p:cNvPr>
          <p:cNvSpPr>
            <a:spLocks noGrp="1"/>
          </p:cNvSpPr>
          <p:nvPr>
            <p:ph type="title"/>
          </p:nvPr>
        </p:nvSpPr>
        <p:spPr>
          <a:xfrm>
            <a:off x="0" y="0"/>
            <a:ext cx="8924925" cy="1834166"/>
          </a:xfrm>
        </p:spPr>
        <p:txBody>
          <a:bodyPr>
            <a:normAutofit fontScale="90000"/>
          </a:bodyPr>
          <a:lstStyle/>
          <a:p>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r>
              <a:rPr lang="it-IT" b="1" dirty="0"/>
              <a:t>La P4C: dal Progetto alla Pratica</a:t>
            </a:r>
            <a:br>
              <a:rPr lang="it-IT" dirty="0"/>
            </a:br>
            <a:br>
              <a:rPr lang="it-IT" dirty="0"/>
            </a:br>
            <a:r>
              <a:rPr lang="it-IT" b="1" dirty="0">
                <a:solidFill>
                  <a:schemeClr val="bg1"/>
                </a:solidFill>
              </a:rPr>
              <a:t>L’</a:t>
            </a:r>
            <a:r>
              <a:rPr lang="it-IT" b="1" dirty="0"/>
              <a:t>osservazione e l’analisi </a:t>
            </a:r>
            <a:r>
              <a:rPr lang="it-IT" b="1" dirty="0">
                <a:solidFill>
                  <a:schemeClr val="bg1"/>
                </a:solidFill>
              </a:rPr>
              <a:t>- ormai consolidate per i formatori della P4C - </a:t>
            </a:r>
            <a:r>
              <a:rPr lang="it-IT" b="1" i="1" dirty="0"/>
              <a:t>nelle </a:t>
            </a:r>
            <a:r>
              <a:rPr lang="it-IT" b="1" dirty="0"/>
              <a:t> e </a:t>
            </a:r>
            <a:r>
              <a:rPr lang="it-IT" b="1" i="1" dirty="0"/>
              <a:t>sulle</a:t>
            </a:r>
            <a:r>
              <a:rPr lang="it-IT" b="1" dirty="0"/>
              <a:t> sessioni della P4C  con  bambini e ragazzi</a:t>
            </a:r>
            <a:r>
              <a:rPr lang="it-IT" b="1" dirty="0">
                <a:solidFill>
                  <a:schemeClr val="bg1"/>
                </a:solidFill>
              </a:rPr>
              <a:t>, nonché il </a:t>
            </a:r>
            <a:r>
              <a:rPr lang="it-IT" b="1" dirty="0"/>
              <a:t>ricorso a  modalità e materiali medesimi</a:t>
            </a:r>
            <a:r>
              <a:rPr lang="it-IT" b="1" dirty="0">
                <a:solidFill>
                  <a:schemeClr val="bg1"/>
                </a:solidFill>
              </a:rPr>
              <a:t> (come i testi  del curricolo di  </a:t>
            </a:r>
            <a:r>
              <a:rPr lang="it-IT" b="1" dirty="0" err="1">
                <a:solidFill>
                  <a:schemeClr val="bg1"/>
                </a:solidFill>
              </a:rPr>
              <a:t>Lipman</a:t>
            </a:r>
            <a:r>
              <a:rPr lang="it-IT" b="1" dirty="0">
                <a:solidFill>
                  <a:schemeClr val="bg1"/>
                </a:solidFill>
              </a:rPr>
              <a:t>) </a:t>
            </a:r>
            <a:r>
              <a:rPr lang="it-IT" b="1" dirty="0"/>
              <a:t>nella formazione dei facilitatori </a:t>
            </a:r>
            <a:r>
              <a:rPr lang="it-IT" b="1" dirty="0">
                <a:solidFill>
                  <a:schemeClr val="bg1"/>
                </a:solidFill>
              </a:rPr>
              <a:t>dimostra straordinariamente l’</a:t>
            </a:r>
            <a:r>
              <a:rPr lang="it-IT" b="1" dirty="0"/>
              <a:t>attivazione </a:t>
            </a:r>
            <a:r>
              <a:rPr lang="it-IT" b="1" dirty="0">
                <a:solidFill>
                  <a:schemeClr val="bg1"/>
                </a:solidFill>
              </a:rPr>
              <a:t>di </a:t>
            </a:r>
            <a:r>
              <a:rPr lang="it-IT" b="1" dirty="0"/>
              <a:t>processi logico-dialogici</a:t>
            </a:r>
            <a:r>
              <a:rPr lang="it-IT" b="1" dirty="0">
                <a:solidFill>
                  <a:schemeClr val="bg1"/>
                </a:solidFill>
              </a:rPr>
              <a:t>, </a:t>
            </a:r>
            <a:r>
              <a:rPr lang="it-IT" b="1" dirty="0"/>
              <a:t>sociali </a:t>
            </a:r>
            <a:r>
              <a:rPr lang="it-IT" b="1" dirty="0">
                <a:solidFill>
                  <a:schemeClr val="bg1"/>
                </a:solidFill>
              </a:rPr>
              <a:t>ed </a:t>
            </a:r>
            <a:r>
              <a:rPr lang="it-IT" b="1" dirty="0"/>
              <a:t>esperienziali</a:t>
            </a:r>
            <a:r>
              <a:rPr lang="it-IT" b="1" dirty="0">
                <a:solidFill>
                  <a:schemeClr val="bg1"/>
                </a:solidFill>
              </a:rPr>
              <a:t> analoghi a quelli che si realizzano con i bambini.</a:t>
            </a:r>
            <a:endParaRPr lang="it-IT" dirty="0"/>
          </a:p>
        </p:txBody>
      </p:sp>
    </p:spTree>
    <p:extLst>
      <p:ext uri="{BB962C8B-B14F-4D97-AF65-F5344CB8AC3E}">
        <p14:creationId xmlns:p14="http://schemas.microsoft.com/office/powerpoint/2010/main" val="3350414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F11980-C87C-40E5-9237-FF713F0C5897}"/>
              </a:ext>
            </a:extLst>
          </p:cNvPr>
          <p:cNvSpPr>
            <a:spLocks noGrp="1"/>
          </p:cNvSpPr>
          <p:nvPr>
            <p:ph type="title"/>
          </p:nvPr>
        </p:nvSpPr>
        <p:spPr>
          <a:xfrm>
            <a:off x="228600" y="114300"/>
            <a:ext cx="8782049" cy="1719866"/>
          </a:xfrm>
        </p:spPr>
        <p:txBody>
          <a:bodyPr>
            <a:normAutofit fontScale="90000"/>
          </a:bodyPr>
          <a:lstStyle/>
          <a:p>
            <a:pPr algn="l"/>
            <a:r>
              <a:rPr lang="it-IT" dirty="0"/>
              <a:t>La P4C: dal Progetto alla Pratica</a:t>
            </a:r>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r>
              <a:rPr lang="it-IT" dirty="0"/>
              <a:t>La P4C: dal Progetto alla Pratica</a:t>
            </a:r>
            <a:br>
              <a:rPr lang="it-IT" dirty="0"/>
            </a:br>
            <a:br>
              <a:rPr lang="it-IT" dirty="0"/>
            </a:br>
            <a:r>
              <a:rPr lang="it-IT" sz="3100" b="1" dirty="0">
                <a:solidFill>
                  <a:schemeClr val="bg1"/>
                </a:solidFill>
              </a:rPr>
              <a:t>L’osservazione e l’analisi </a:t>
            </a:r>
            <a:r>
              <a:rPr lang="it-IT" sz="3100" b="1" dirty="0"/>
              <a:t>delle sessioni in </a:t>
            </a:r>
            <a:r>
              <a:rPr lang="it-IT" sz="3100" b="1" dirty="0" err="1"/>
              <a:t>CdR</a:t>
            </a:r>
            <a:r>
              <a:rPr lang="it-IT" sz="3100" b="1" dirty="0"/>
              <a:t> mostrano</a:t>
            </a:r>
            <a:r>
              <a:rPr lang="it-IT" sz="3100" dirty="0"/>
              <a:t>:</a:t>
            </a:r>
            <a:br>
              <a:rPr lang="it-IT" sz="3100" dirty="0"/>
            </a:br>
            <a:r>
              <a:rPr lang="it-IT" sz="3100" b="1" dirty="0"/>
              <a:t>l’attenzione all’alterità</a:t>
            </a:r>
            <a:r>
              <a:rPr lang="it-IT" sz="3100" b="1" dirty="0">
                <a:solidFill>
                  <a:schemeClr val="bg1"/>
                </a:solidFill>
              </a:rPr>
              <a:t>,  il </a:t>
            </a:r>
            <a:r>
              <a:rPr lang="it-IT" sz="3100" b="1" dirty="0"/>
              <a:t>ridestarsi dello stupore e del domandare radicale </a:t>
            </a:r>
            <a:r>
              <a:rPr lang="it-IT" sz="3100" b="1" dirty="0">
                <a:solidFill>
                  <a:schemeClr val="bg1"/>
                </a:solidFill>
              </a:rPr>
              <a:t>(peculiarità scarsamente attribuibile agli adulti), l’esercizio di </a:t>
            </a:r>
            <a:r>
              <a:rPr lang="it-IT" sz="3100" b="1" i="1" dirty="0"/>
              <a:t>logos, pathos </a:t>
            </a:r>
            <a:r>
              <a:rPr lang="it-IT" sz="3100" b="1" i="1" dirty="0">
                <a:solidFill>
                  <a:schemeClr val="bg1"/>
                </a:solidFill>
              </a:rPr>
              <a:t>ed</a:t>
            </a:r>
            <a:r>
              <a:rPr lang="it-IT" sz="3100" b="1" i="1" dirty="0">
                <a:solidFill>
                  <a:srgbClr val="C00000"/>
                </a:solidFill>
              </a:rPr>
              <a:t>  </a:t>
            </a:r>
            <a:r>
              <a:rPr lang="it-IT" sz="3100" b="1" i="1" dirty="0"/>
              <a:t>ethos</a:t>
            </a:r>
            <a:r>
              <a:rPr lang="it-IT" sz="3100" b="1" dirty="0">
                <a:solidFill>
                  <a:schemeClr val="bg1"/>
                </a:solidFill>
              </a:rPr>
              <a:t>,  </a:t>
            </a:r>
            <a:br>
              <a:rPr lang="it-IT" sz="3100" b="1" dirty="0">
                <a:solidFill>
                  <a:schemeClr val="bg1"/>
                </a:solidFill>
              </a:rPr>
            </a:br>
            <a:r>
              <a:rPr lang="it-IT" sz="3100" b="1" dirty="0">
                <a:solidFill>
                  <a:schemeClr val="bg1"/>
                </a:solidFill>
              </a:rPr>
              <a:t>la </a:t>
            </a:r>
            <a:r>
              <a:rPr lang="it-IT" sz="3100" b="1" dirty="0"/>
              <a:t>progressiva capacità di concettualizzazione ed astrazione</a:t>
            </a:r>
            <a:r>
              <a:rPr lang="it-IT" sz="3100" b="1" dirty="0">
                <a:solidFill>
                  <a:schemeClr val="bg1"/>
                </a:solidFill>
              </a:rPr>
              <a:t>, </a:t>
            </a:r>
            <a:r>
              <a:rPr lang="it-IT" sz="3100" b="1" dirty="0"/>
              <a:t>connessione</a:t>
            </a:r>
            <a:r>
              <a:rPr lang="it-IT" sz="3100" b="1" dirty="0">
                <a:solidFill>
                  <a:schemeClr val="bg1"/>
                </a:solidFill>
              </a:rPr>
              <a:t> di </a:t>
            </a:r>
            <a:r>
              <a:rPr lang="it-IT" sz="3100" b="1" dirty="0"/>
              <a:t>teoria e prassi</a:t>
            </a:r>
            <a:r>
              <a:rPr lang="it-IT" sz="3100" b="1" dirty="0">
                <a:solidFill>
                  <a:schemeClr val="bg1"/>
                </a:solidFill>
              </a:rPr>
              <a:t>, </a:t>
            </a:r>
            <a:br>
              <a:rPr lang="it-IT" sz="3100" b="1" dirty="0">
                <a:solidFill>
                  <a:schemeClr val="bg1"/>
                </a:solidFill>
              </a:rPr>
            </a:br>
            <a:r>
              <a:rPr lang="it-IT" sz="3100" b="1" dirty="0"/>
              <a:t>universale</a:t>
            </a:r>
            <a:r>
              <a:rPr lang="it-IT" sz="3100" b="1" dirty="0">
                <a:solidFill>
                  <a:schemeClr val="bg1"/>
                </a:solidFill>
              </a:rPr>
              <a:t> e </a:t>
            </a:r>
            <a:r>
              <a:rPr lang="it-IT" sz="3100" b="1" dirty="0"/>
              <a:t>particolare</a:t>
            </a:r>
            <a:r>
              <a:rPr lang="it-IT" sz="3100" b="1" dirty="0">
                <a:solidFill>
                  <a:schemeClr val="bg1"/>
                </a:solidFill>
              </a:rPr>
              <a:t>, </a:t>
            </a:r>
            <a:br>
              <a:rPr lang="it-IT" sz="3100" b="1" dirty="0">
                <a:solidFill>
                  <a:schemeClr val="bg1"/>
                </a:solidFill>
              </a:rPr>
            </a:br>
            <a:r>
              <a:rPr lang="it-IT" sz="3100" b="1" dirty="0"/>
              <a:t>individuale e collettivo</a:t>
            </a:r>
            <a:r>
              <a:rPr lang="it-IT" sz="3100" b="1" dirty="0">
                <a:solidFill>
                  <a:schemeClr val="bg1"/>
                </a:solidFill>
              </a:rPr>
              <a:t>, </a:t>
            </a:r>
            <a:br>
              <a:rPr lang="it-IT" sz="3100" b="1" dirty="0">
                <a:solidFill>
                  <a:schemeClr val="bg1"/>
                </a:solidFill>
              </a:rPr>
            </a:br>
            <a:r>
              <a:rPr lang="it-IT" sz="3100" b="1" dirty="0"/>
              <a:t>intelligenza cognitiva </a:t>
            </a:r>
            <a:r>
              <a:rPr lang="it-IT" sz="3100" b="1" dirty="0">
                <a:solidFill>
                  <a:schemeClr val="bg1"/>
                </a:solidFill>
              </a:rPr>
              <a:t>ed</a:t>
            </a:r>
            <a:r>
              <a:rPr lang="it-IT" sz="3100" b="1" dirty="0"/>
              <a:t> emotiva</a:t>
            </a:r>
            <a:r>
              <a:rPr lang="it-IT" sz="3100" b="1" dirty="0">
                <a:solidFill>
                  <a:schemeClr val="bg1"/>
                </a:solidFill>
              </a:rPr>
              <a:t>, </a:t>
            </a:r>
            <a:br>
              <a:rPr lang="it-IT" sz="3100" b="1" dirty="0">
                <a:solidFill>
                  <a:schemeClr val="bg1"/>
                </a:solidFill>
              </a:rPr>
            </a:br>
            <a:r>
              <a:rPr lang="it-IT" sz="3100" b="1" dirty="0">
                <a:solidFill>
                  <a:schemeClr val="bg1"/>
                </a:solidFill>
              </a:rPr>
              <a:t>esperienza anche di una </a:t>
            </a:r>
            <a:r>
              <a:rPr lang="it-IT" sz="3100" b="1" dirty="0">
                <a:solidFill>
                  <a:srgbClr val="F2F2F2"/>
                </a:solidFill>
              </a:rPr>
              <a:t>dissonanza cognitiva emendativa</a:t>
            </a:r>
            <a:r>
              <a:rPr lang="it-IT" sz="3100" b="1" dirty="0">
                <a:solidFill>
                  <a:schemeClr val="bg1"/>
                </a:solidFill>
              </a:rPr>
              <a:t>,  e foriera di </a:t>
            </a:r>
            <a:r>
              <a:rPr lang="it-IT" sz="3100" b="1" dirty="0">
                <a:solidFill>
                  <a:srgbClr val="F2F2F2"/>
                </a:solidFill>
              </a:rPr>
              <a:t>visioni </a:t>
            </a:r>
            <a:r>
              <a:rPr lang="it-IT" sz="3100" b="1" dirty="0" err="1">
                <a:solidFill>
                  <a:srgbClr val="F2F2F2"/>
                </a:solidFill>
              </a:rPr>
              <a:t>pluriprospettiche</a:t>
            </a:r>
            <a:r>
              <a:rPr lang="it-IT" sz="3100" b="1" dirty="0">
                <a:solidFill>
                  <a:schemeClr val="bg1"/>
                </a:solidFill>
              </a:rPr>
              <a:t>, </a:t>
            </a:r>
            <a:r>
              <a:rPr lang="it-IT" sz="3100" b="1" dirty="0">
                <a:solidFill>
                  <a:srgbClr val="F2F2F2"/>
                </a:solidFill>
              </a:rPr>
              <a:t>flessibilità e democrazia</a:t>
            </a:r>
            <a:r>
              <a:rPr lang="it-IT" sz="3100" dirty="0">
                <a:solidFill>
                  <a:schemeClr val="bg1"/>
                </a:solidFill>
              </a:rPr>
              <a:t>.</a:t>
            </a:r>
            <a:br>
              <a:rPr lang="it-IT" sz="3100" dirty="0">
                <a:solidFill>
                  <a:schemeClr val="bg1"/>
                </a:solidFill>
              </a:rPr>
            </a:br>
            <a:endParaRPr lang="it-IT" sz="3100" dirty="0"/>
          </a:p>
        </p:txBody>
      </p:sp>
    </p:spTree>
    <p:extLst>
      <p:ext uri="{BB962C8B-B14F-4D97-AF65-F5344CB8AC3E}">
        <p14:creationId xmlns:p14="http://schemas.microsoft.com/office/powerpoint/2010/main" val="28756976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6FAB02-5FD5-45D6-9B51-F580E1F16BAF}"/>
              </a:ext>
            </a:extLst>
          </p:cNvPr>
          <p:cNvSpPr>
            <a:spLocks noGrp="1"/>
          </p:cNvSpPr>
          <p:nvPr>
            <p:ph type="title"/>
          </p:nvPr>
        </p:nvSpPr>
        <p:spPr>
          <a:xfrm>
            <a:off x="104775" y="123825"/>
            <a:ext cx="8896350" cy="6600825"/>
          </a:xfrm>
        </p:spPr>
        <p:txBody>
          <a:bodyPr>
            <a:normAutofit/>
          </a:bodyPr>
          <a:lstStyle/>
          <a:p>
            <a:r>
              <a:rPr lang="it-IT" sz="2800" b="1" dirty="0"/>
              <a:t>La P4C: dal Progetto alla Pratica</a:t>
            </a:r>
            <a:br>
              <a:rPr lang="it-IT" sz="2800" dirty="0"/>
            </a:br>
            <a:br>
              <a:rPr lang="it-IT" sz="2800" dirty="0"/>
            </a:br>
            <a:br>
              <a:rPr lang="it-IT" sz="2800" dirty="0"/>
            </a:br>
            <a:r>
              <a:rPr lang="it-IT" sz="2800" b="1" dirty="0"/>
              <a:t>Alcune </a:t>
            </a:r>
            <a:r>
              <a:rPr lang="it-IT" sz="2800" b="1" dirty="0">
                <a:solidFill>
                  <a:schemeClr val="bg1"/>
                </a:solidFill>
              </a:rPr>
              <a:t>declinazioni</a:t>
            </a:r>
            <a:r>
              <a:rPr lang="it-IT" sz="2800" b="1" dirty="0"/>
              <a:t> del </a:t>
            </a:r>
            <a:r>
              <a:rPr lang="it-IT" sz="2800" b="1" dirty="0">
                <a:solidFill>
                  <a:schemeClr val="bg1"/>
                </a:solidFill>
              </a:rPr>
              <a:t>curricolo </a:t>
            </a:r>
            <a:br>
              <a:rPr lang="it-IT" sz="2800" b="1" dirty="0"/>
            </a:br>
            <a:br>
              <a:rPr lang="it-IT" sz="2800" b="1" dirty="0"/>
            </a:br>
            <a:r>
              <a:rPr lang="it-IT" sz="2800" b="1" dirty="0"/>
              <a:t>- </a:t>
            </a:r>
            <a:r>
              <a:rPr lang="it-IT" sz="2800" b="1" dirty="0">
                <a:solidFill>
                  <a:schemeClr val="bg1"/>
                </a:solidFill>
              </a:rPr>
              <a:t>successo scolastico</a:t>
            </a:r>
            <a:r>
              <a:rPr lang="it-IT" sz="2800" b="1" dirty="0"/>
              <a:t>/</a:t>
            </a:r>
            <a:r>
              <a:rPr lang="it-IT" sz="2800" b="1" dirty="0" err="1"/>
              <a:t>prevezione</a:t>
            </a:r>
            <a:r>
              <a:rPr lang="it-IT" sz="2800" b="1" dirty="0"/>
              <a:t> dispersione</a:t>
            </a:r>
            <a:br>
              <a:rPr lang="it-IT" sz="2800" b="1" dirty="0"/>
            </a:br>
            <a:r>
              <a:rPr lang="it-IT" sz="2800" b="1" dirty="0"/>
              <a:t>- </a:t>
            </a:r>
            <a:r>
              <a:rPr lang="it-IT" sz="2800" b="1" dirty="0">
                <a:solidFill>
                  <a:schemeClr val="bg1"/>
                </a:solidFill>
              </a:rPr>
              <a:t>prevenzione </a:t>
            </a:r>
            <a:r>
              <a:rPr lang="it-IT" sz="2800" b="1" dirty="0"/>
              <a:t>razzismo</a:t>
            </a:r>
            <a:r>
              <a:rPr lang="it-IT" sz="2800" b="1" dirty="0">
                <a:solidFill>
                  <a:schemeClr val="bg1"/>
                </a:solidFill>
              </a:rPr>
              <a:t> </a:t>
            </a:r>
            <a:r>
              <a:rPr lang="it-IT" sz="2800" b="1" dirty="0"/>
              <a:t>e xenofobia</a:t>
            </a:r>
            <a:br>
              <a:rPr lang="it-IT" sz="2800" b="1" dirty="0"/>
            </a:br>
            <a:r>
              <a:rPr lang="it-IT" sz="2800" b="1" dirty="0"/>
              <a:t>- </a:t>
            </a:r>
            <a:r>
              <a:rPr lang="it-IT" sz="2800" b="1" dirty="0">
                <a:solidFill>
                  <a:schemeClr val="bg1"/>
                </a:solidFill>
              </a:rPr>
              <a:t>formazione</a:t>
            </a:r>
            <a:r>
              <a:rPr lang="it-IT" sz="2800" b="1" dirty="0"/>
              <a:t> docenti </a:t>
            </a:r>
            <a:r>
              <a:rPr lang="it-IT" sz="2800" b="1" i="1" dirty="0">
                <a:solidFill>
                  <a:schemeClr val="bg1"/>
                </a:solidFill>
              </a:rPr>
              <a:t>facilitatori</a:t>
            </a:r>
            <a:br>
              <a:rPr lang="it-IT" sz="2800" b="1" dirty="0"/>
            </a:br>
            <a:r>
              <a:rPr lang="it-IT" sz="2800" b="1" dirty="0"/>
              <a:t>- </a:t>
            </a:r>
            <a:r>
              <a:rPr lang="it-IT" sz="2800" b="1" dirty="0" err="1">
                <a:solidFill>
                  <a:schemeClr val="bg1"/>
                </a:solidFill>
              </a:rPr>
              <a:t>diversabilità</a:t>
            </a:r>
            <a:r>
              <a:rPr lang="it-IT" sz="2800" b="1" dirty="0">
                <a:solidFill>
                  <a:schemeClr val="bg1"/>
                </a:solidFill>
              </a:rPr>
              <a:t>/BES</a:t>
            </a:r>
            <a:br>
              <a:rPr lang="it-IT" sz="2800" b="1" dirty="0"/>
            </a:br>
            <a:r>
              <a:rPr lang="it-IT" sz="2800" b="1" dirty="0"/>
              <a:t>- </a:t>
            </a:r>
            <a:r>
              <a:rPr lang="it-IT" sz="2800" b="1" dirty="0">
                <a:solidFill>
                  <a:schemeClr val="bg1"/>
                </a:solidFill>
              </a:rPr>
              <a:t>differenza di genere</a:t>
            </a:r>
            <a:br>
              <a:rPr lang="it-IT" sz="2800" b="1" dirty="0"/>
            </a:br>
            <a:r>
              <a:rPr lang="it-IT" sz="2800" b="1" dirty="0"/>
              <a:t>- </a:t>
            </a:r>
            <a:r>
              <a:rPr lang="it-IT" sz="2800" b="1" dirty="0">
                <a:solidFill>
                  <a:schemeClr val="bg1"/>
                </a:solidFill>
              </a:rPr>
              <a:t>educare un giudizio migliore </a:t>
            </a:r>
            <a:r>
              <a:rPr lang="it-IT" sz="2800" b="1" dirty="0"/>
              <a:t>imparando a </a:t>
            </a:r>
            <a:r>
              <a:rPr lang="it-IT" sz="2800" b="1" dirty="0">
                <a:solidFill>
                  <a:schemeClr val="bg1"/>
                </a:solidFill>
              </a:rPr>
              <a:t>pensare</a:t>
            </a:r>
            <a:br>
              <a:rPr lang="it-IT" sz="2800" b="1" dirty="0"/>
            </a:br>
            <a:r>
              <a:rPr lang="it-IT" sz="2800" b="1" dirty="0"/>
              <a:t>- </a:t>
            </a:r>
            <a:r>
              <a:rPr lang="it-IT" sz="2800" b="1" dirty="0">
                <a:solidFill>
                  <a:schemeClr val="bg1"/>
                </a:solidFill>
              </a:rPr>
              <a:t>formazione</a:t>
            </a:r>
            <a:r>
              <a:rPr lang="it-IT" sz="2800" b="1" dirty="0"/>
              <a:t> operatori socio-sanitari</a:t>
            </a:r>
            <a:br>
              <a:rPr lang="it-IT" sz="2800" b="1" dirty="0"/>
            </a:br>
            <a:r>
              <a:rPr lang="it-IT" sz="2800" b="1" dirty="0"/>
              <a:t>- </a:t>
            </a:r>
            <a:r>
              <a:rPr lang="it-IT" sz="2800" b="1" i="1" dirty="0" err="1">
                <a:solidFill>
                  <a:schemeClr val="bg1"/>
                </a:solidFill>
              </a:rPr>
              <a:t>ecodialogo</a:t>
            </a:r>
            <a:r>
              <a:rPr lang="it-IT" sz="2800" b="1" dirty="0"/>
              <a:t>: educazione ambientale, sostenibilità </a:t>
            </a:r>
            <a:br>
              <a:rPr lang="it-IT" sz="2800" b="1" dirty="0"/>
            </a:br>
            <a:r>
              <a:rPr lang="it-IT" sz="2800" b="1" dirty="0"/>
              <a:t>                     (v. Agenda 2030) e dialogo filosofico.</a:t>
            </a:r>
          </a:p>
        </p:txBody>
      </p:sp>
    </p:spTree>
    <p:extLst>
      <p:ext uri="{BB962C8B-B14F-4D97-AF65-F5344CB8AC3E}">
        <p14:creationId xmlns:p14="http://schemas.microsoft.com/office/powerpoint/2010/main" val="3484864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9FE504-3EAC-4F4C-9D6A-E7BAE4FF3F15}"/>
              </a:ext>
            </a:extLst>
          </p:cNvPr>
          <p:cNvSpPr>
            <a:spLocks noGrp="1"/>
          </p:cNvSpPr>
          <p:nvPr>
            <p:ph type="title"/>
          </p:nvPr>
        </p:nvSpPr>
        <p:spPr>
          <a:xfrm>
            <a:off x="104775" y="123825"/>
            <a:ext cx="8839200" cy="6553200"/>
          </a:xfrm>
        </p:spPr>
        <p:txBody>
          <a:bodyPr>
            <a:normAutofit fontScale="90000"/>
          </a:bodyPr>
          <a:lstStyle/>
          <a:p>
            <a:br>
              <a:rPr lang="it-IT" dirty="0"/>
            </a:br>
            <a:r>
              <a:rPr lang="it-IT" dirty="0"/>
              <a:t>La P4C: dal Progetto alla Pratica</a:t>
            </a:r>
            <a:br>
              <a:rPr lang="it-IT" dirty="0"/>
            </a:br>
            <a:br>
              <a:rPr lang="it-IT" dirty="0"/>
            </a:br>
            <a:r>
              <a:rPr lang="it-IT" sz="3100" b="1" dirty="0">
                <a:solidFill>
                  <a:schemeClr val="bg1"/>
                </a:solidFill>
              </a:rPr>
              <a:t>Ovunque venga praticata, anche quando presenti qualche difficoltà,  </a:t>
            </a:r>
            <a:r>
              <a:rPr lang="it-IT" sz="3100" b="1" dirty="0">
                <a:solidFill>
                  <a:srgbClr val="F2F2F2"/>
                </a:solidFill>
              </a:rPr>
              <a:t>la P4C suscita interesse </a:t>
            </a:r>
            <a:r>
              <a:rPr lang="it-IT" sz="3100" b="1" dirty="0">
                <a:solidFill>
                  <a:schemeClr val="bg1"/>
                </a:solidFill>
              </a:rPr>
              <a:t>ed </a:t>
            </a:r>
            <a:r>
              <a:rPr lang="it-IT" sz="3100" b="1" dirty="0">
                <a:solidFill>
                  <a:srgbClr val="F2F2F2"/>
                </a:solidFill>
              </a:rPr>
              <a:t>entusiasmo</a:t>
            </a:r>
            <a:r>
              <a:rPr lang="it-IT" sz="3100" b="1" dirty="0">
                <a:solidFill>
                  <a:schemeClr val="bg1"/>
                </a:solidFill>
              </a:rPr>
              <a:t> crescenti </a:t>
            </a:r>
            <a:r>
              <a:rPr lang="it-IT" sz="3100" b="1" dirty="0">
                <a:solidFill>
                  <a:srgbClr val="F2F2F2"/>
                </a:solidFill>
              </a:rPr>
              <a:t>in chi non si lasci condizionare</a:t>
            </a:r>
            <a:r>
              <a:rPr lang="it-IT" sz="3100" b="1" dirty="0">
                <a:solidFill>
                  <a:schemeClr val="bg1"/>
                </a:solidFill>
              </a:rPr>
              <a:t> da pregiudizi, rigidi schematismi logici e da quel </a:t>
            </a:r>
            <a:r>
              <a:rPr lang="it-IT" sz="3100" b="1" i="1" dirty="0">
                <a:solidFill>
                  <a:schemeClr val="bg1"/>
                </a:solidFill>
              </a:rPr>
              <a:t>sapere ingenuo </a:t>
            </a:r>
            <a:r>
              <a:rPr lang="it-IT" sz="3100" b="1" dirty="0">
                <a:solidFill>
                  <a:schemeClr val="bg1"/>
                </a:solidFill>
              </a:rPr>
              <a:t>che si sottrae al  vaglio della critica,  favorendo l’acquisizione delle </a:t>
            </a:r>
            <a:r>
              <a:rPr lang="it-IT" sz="3100" b="1" i="1" dirty="0">
                <a:solidFill>
                  <a:srgbClr val="F2F2F2"/>
                </a:solidFill>
              </a:rPr>
              <a:t>life skills </a:t>
            </a:r>
            <a:r>
              <a:rPr lang="it-IT" sz="3100" b="1" dirty="0">
                <a:solidFill>
                  <a:schemeClr val="bg1"/>
                </a:solidFill>
              </a:rPr>
              <a:t>- riconosciute e sostenute dall’ONU, dall’UNICEF e dall’O.M.S.- in quanto adatte ad ogni contesto- tra cui primeggiano l’acquisizione del </a:t>
            </a:r>
            <a:r>
              <a:rPr lang="it-IT" sz="3100" b="1" dirty="0">
                <a:solidFill>
                  <a:srgbClr val="F5F5F5"/>
                </a:solidFill>
              </a:rPr>
              <a:t>pensiero critico </a:t>
            </a:r>
            <a:r>
              <a:rPr lang="it-IT" sz="3100" b="1" dirty="0">
                <a:solidFill>
                  <a:schemeClr val="bg1"/>
                </a:solidFill>
              </a:rPr>
              <a:t>e </a:t>
            </a:r>
            <a:r>
              <a:rPr lang="it-IT" sz="3100" b="1" dirty="0">
                <a:solidFill>
                  <a:srgbClr val="F5F5F5"/>
                </a:solidFill>
              </a:rPr>
              <a:t>creativo,</a:t>
            </a:r>
            <a:r>
              <a:rPr lang="it-IT" sz="3100" b="1" dirty="0">
                <a:solidFill>
                  <a:srgbClr val="C00000"/>
                </a:solidFill>
              </a:rPr>
              <a:t> </a:t>
            </a:r>
            <a:r>
              <a:rPr lang="it-IT" sz="3100" b="1" dirty="0">
                <a:solidFill>
                  <a:schemeClr val="bg1"/>
                </a:solidFill>
              </a:rPr>
              <a:t>l’</a:t>
            </a:r>
            <a:r>
              <a:rPr lang="it-IT" sz="3100" b="1" dirty="0">
                <a:solidFill>
                  <a:srgbClr val="F2F2F2"/>
                </a:solidFill>
              </a:rPr>
              <a:t>attenzione</a:t>
            </a:r>
            <a:r>
              <a:rPr lang="it-IT" sz="3100" b="1" dirty="0">
                <a:solidFill>
                  <a:schemeClr val="bg1"/>
                </a:solidFill>
              </a:rPr>
              <a:t> al </a:t>
            </a:r>
            <a:r>
              <a:rPr lang="it-IT" sz="3100" b="1" dirty="0">
                <a:solidFill>
                  <a:srgbClr val="F2F2F2"/>
                </a:solidFill>
              </a:rPr>
              <a:t>contesto</a:t>
            </a:r>
            <a:r>
              <a:rPr lang="it-IT" sz="3100" b="1" dirty="0">
                <a:solidFill>
                  <a:schemeClr val="bg1"/>
                </a:solidFill>
              </a:rPr>
              <a:t>, le </a:t>
            </a:r>
            <a:r>
              <a:rPr lang="it-IT" sz="3100" b="1" dirty="0">
                <a:solidFill>
                  <a:srgbClr val="F2F2F2"/>
                </a:solidFill>
              </a:rPr>
              <a:t>capacità </a:t>
            </a:r>
            <a:r>
              <a:rPr lang="it-IT" sz="3100" b="1" dirty="0" err="1">
                <a:solidFill>
                  <a:srgbClr val="F2F2F2"/>
                </a:solidFill>
              </a:rPr>
              <a:t>autovalutative</a:t>
            </a:r>
            <a:r>
              <a:rPr lang="it-IT" b="1" dirty="0">
                <a:solidFill>
                  <a:schemeClr val="bg1"/>
                </a:solidFill>
              </a:rPr>
              <a:t>: </a:t>
            </a:r>
            <a:br>
              <a:rPr lang="it-IT" b="1" dirty="0">
                <a:solidFill>
                  <a:schemeClr val="bg1"/>
                </a:solidFill>
              </a:rPr>
            </a:br>
            <a:r>
              <a:rPr lang="it-IT" b="1" dirty="0">
                <a:solidFill>
                  <a:srgbClr val="F2F2F2"/>
                </a:solidFill>
              </a:rPr>
              <a:t>pilastri formativi </a:t>
            </a:r>
            <a:r>
              <a:rPr lang="it-IT" b="1" dirty="0">
                <a:solidFill>
                  <a:schemeClr val="bg1"/>
                </a:solidFill>
              </a:rPr>
              <a:t>nel </a:t>
            </a:r>
            <a:r>
              <a:rPr lang="it-IT" b="1" dirty="0">
                <a:solidFill>
                  <a:srgbClr val="F2F2F2"/>
                </a:solidFill>
              </a:rPr>
              <a:t>curricolo di </a:t>
            </a:r>
            <a:r>
              <a:rPr lang="it-IT" b="1" dirty="0" err="1">
                <a:solidFill>
                  <a:srgbClr val="F2F2F2"/>
                </a:solidFill>
              </a:rPr>
              <a:t>Lipman</a:t>
            </a:r>
            <a:r>
              <a:rPr lang="it-IT" b="1" dirty="0">
                <a:solidFill>
                  <a:schemeClr val="bg1"/>
                </a:solidFill>
              </a:rPr>
              <a:t>.</a:t>
            </a:r>
            <a:br>
              <a:rPr lang="it-IT" b="1" dirty="0">
                <a:solidFill>
                  <a:schemeClr val="bg1"/>
                </a:solidFill>
              </a:rPr>
            </a:br>
            <a:endParaRPr lang="it-IT" dirty="0"/>
          </a:p>
        </p:txBody>
      </p:sp>
    </p:spTree>
    <p:extLst>
      <p:ext uri="{BB962C8B-B14F-4D97-AF65-F5344CB8AC3E}">
        <p14:creationId xmlns:p14="http://schemas.microsoft.com/office/powerpoint/2010/main" val="1741671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42CE6C-7A87-49C2-B81F-217DF299A5E4}"/>
              </a:ext>
            </a:extLst>
          </p:cNvPr>
          <p:cNvSpPr>
            <a:spLocks noGrp="1"/>
          </p:cNvSpPr>
          <p:nvPr>
            <p:ph type="title"/>
          </p:nvPr>
        </p:nvSpPr>
        <p:spPr>
          <a:xfrm>
            <a:off x="180976" y="-1"/>
            <a:ext cx="8848724" cy="6619875"/>
          </a:xfrm>
        </p:spPr>
        <p:txBody>
          <a:bodyPr/>
          <a:lstStyle/>
          <a:p>
            <a:r>
              <a:rPr lang="it-IT" b="1" dirty="0"/>
              <a:t>La P4C: dal Progetto alla Pratica</a:t>
            </a:r>
            <a:br>
              <a:rPr lang="it-IT" b="1" dirty="0"/>
            </a:br>
            <a:br>
              <a:rPr lang="it-IT" b="1" dirty="0"/>
            </a:br>
            <a:r>
              <a:rPr lang="it-IT" b="1" dirty="0">
                <a:solidFill>
                  <a:schemeClr val="bg1"/>
                </a:solidFill>
              </a:rPr>
              <a:t>Il Progetto si configura pertanto come</a:t>
            </a:r>
            <a:br>
              <a:rPr lang="it-IT" b="1" dirty="0">
                <a:solidFill>
                  <a:schemeClr val="bg1"/>
                </a:solidFill>
              </a:rPr>
            </a:br>
            <a:br>
              <a:rPr lang="it-IT" dirty="0"/>
            </a:br>
            <a:r>
              <a:rPr lang="it-IT" b="1" dirty="0"/>
              <a:t>impareggiabile proposta </a:t>
            </a:r>
            <a:r>
              <a:rPr lang="it-IT" b="1" dirty="0">
                <a:solidFill>
                  <a:schemeClr val="bg1"/>
                </a:solidFill>
              </a:rPr>
              <a:t>per qualificare e arricchire</a:t>
            </a:r>
            <a:r>
              <a:rPr lang="it-IT" b="1" dirty="0"/>
              <a:t> l’offerta formativa </a:t>
            </a:r>
            <a:r>
              <a:rPr lang="it-IT" b="1" dirty="0">
                <a:solidFill>
                  <a:schemeClr val="bg1"/>
                </a:solidFill>
              </a:rPr>
              <a:t>a scuola</a:t>
            </a:r>
            <a:br>
              <a:rPr lang="it-IT" dirty="0"/>
            </a:br>
            <a:r>
              <a:rPr lang="it-IT" dirty="0"/>
              <a:t>- </a:t>
            </a:r>
            <a:r>
              <a:rPr lang="it-IT" b="1" dirty="0"/>
              <a:t>con allievi e genitori</a:t>
            </a:r>
            <a:br>
              <a:rPr lang="it-IT" dirty="0"/>
            </a:br>
            <a:r>
              <a:rPr lang="it-IT" dirty="0"/>
              <a:t>-</a:t>
            </a:r>
            <a:r>
              <a:rPr lang="it-IT" b="1" dirty="0">
                <a:solidFill>
                  <a:schemeClr val="bg1"/>
                </a:solidFill>
              </a:rPr>
              <a:t>altrove con adulti</a:t>
            </a:r>
            <a:br>
              <a:rPr lang="it-IT" dirty="0"/>
            </a:br>
            <a:r>
              <a:rPr lang="it-IT" dirty="0"/>
              <a:t>«</a:t>
            </a:r>
            <a:r>
              <a:rPr lang="it-IT" b="1" i="1" dirty="0">
                <a:solidFill>
                  <a:schemeClr val="bg1"/>
                </a:solidFill>
              </a:rPr>
              <a:t>A school of </a:t>
            </a:r>
            <a:r>
              <a:rPr lang="it-IT" b="1" i="1">
                <a:solidFill>
                  <a:schemeClr val="bg1"/>
                </a:solidFill>
              </a:rPr>
              <a:t>freedom</a:t>
            </a:r>
            <a:r>
              <a:rPr lang="it-IT" dirty="0"/>
              <a:t>», pubblicazione dell’UNESCO</a:t>
            </a:r>
            <a:r>
              <a:rPr lang="it-IT" b="1" dirty="0">
                <a:solidFill>
                  <a:schemeClr val="bg1"/>
                </a:solidFill>
              </a:rPr>
              <a:t> annovera la P4C nella sua specifica prospettiva.</a:t>
            </a:r>
            <a:endParaRPr lang="it-IT" dirty="0"/>
          </a:p>
        </p:txBody>
      </p:sp>
    </p:spTree>
    <p:extLst>
      <p:ext uri="{BB962C8B-B14F-4D97-AF65-F5344CB8AC3E}">
        <p14:creationId xmlns:p14="http://schemas.microsoft.com/office/powerpoint/2010/main" val="7900878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0BF355-D14B-4B56-8E82-D9CAFFED54EC}"/>
              </a:ext>
            </a:extLst>
          </p:cNvPr>
          <p:cNvSpPr>
            <a:spLocks noGrp="1"/>
          </p:cNvSpPr>
          <p:nvPr>
            <p:ph type="title"/>
          </p:nvPr>
        </p:nvSpPr>
        <p:spPr>
          <a:xfrm>
            <a:off x="0" y="85725"/>
            <a:ext cx="9077325" cy="6496049"/>
          </a:xfrm>
        </p:spPr>
        <p:txBody>
          <a:bodyPr>
            <a:normAutofit fontScale="90000"/>
          </a:bodyPr>
          <a:lstStyle/>
          <a:p>
            <a:br>
              <a:rPr lang="it-IT" dirty="0"/>
            </a:br>
            <a:br>
              <a:rPr lang="it-IT" dirty="0"/>
            </a:br>
            <a:br>
              <a:rPr lang="it-IT" dirty="0"/>
            </a:br>
            <a:br>
              <a:rPr lang="it-IT" dirty="0"/>
            </a:br>
            <a:br>
              <a:rPr lang="it-IT" dirty="0"/>
            </a:br>
            <a:br>
              <a:rPr lang="it-IT" dirty="0"/>
            </a:br>
            <a:br>
              <a:rPr lang="it-IT" dirty="0"/>
            </a:br>
            <a:br>
              <a:rPr lang="it-IT" dirty="0"/>
            </a:br>
            <a:br>
              <a:rPr lang="it-IT" dirty="0"/>
            </a:br>
            <a:r>
              <a:rPr lang="it-IT" sz="3100" b="1" dirty="0"/>
              <a:t>La P4C: dal Progetto alla Prassi</a:t>
            </a:r>
            <a:br>
              <a:rPr lang="it-IT" sz="3100" b="1" dirty="0"/>
            </a:br>
            <a:br>
              <a:rPr lang="it-IT" sz="3100" dirty="0"/>
            </a:br>
            <a:r>
              <a:rPr lang="it-IT" sz="3100" b="1" dirty="0" err="1"/>
              <a:t>Diap</a:t>
            </a:r>
            <a:r>
              <a:rPr lang="it-IT" sz="3100" b="1" dirty="0"/>
              <a:t>. n. 36: Appendice/ Indice </a:t>
            </a:r>
            <a:r>
              <a:rPr lang="it-IT" sz="3100" b="1" dirty="0" err="1"/>
              <a:t>dipositive</a:t>
            </a:r>
            <a:r>
              <a:rPr lang="it-IT" sz="3100" b="1" dirty="0"/>
              <a:t> </a:t>
            </a:r>
            <a:br>
              <a:rPr lang="it-IT" sz="3100" b="1" dirty="0"/>
            </a:br>
            <a:r>
              <a:rPr lang="it-IT" sz="3100" b="1" dirty="0"/>
              <a:t>                   </a:t>
            </a:r>
            <a:r>
              <a:rPr lang="it-IT" sz="3100" b="1" dirty="0">
                <a:solidFill>
                  <a:schemeClr val="bg1"/>
                </a:solidFill>
              </a:rPr>
              <a:t>dalla n.37 alla n. 40.</a:t>
            </a:r>
            <a:br>
              <a:rPr lang="it-IT" sz="3100" b="1" dirty="0">
                <a:solidFill>
                  <a:schemeClr val="bg1"/>
                </a:solidFill>
              </a:rPr>
            </a:br>
            <a:r>
              <a:rPr lang="it-IT" sz="3100" dirty="0"/>
              <a:t>                       </a:t>
            </a:r>
            <a:r>
              <a:rPr lang="it-IT" sz="3100" b="1" dirty="0"/>
              <a:t>Indice</a:t>
            </a:r>
            <a:br>
              <a:rPr lang="it-IT" sz="3100" dirty="0"/>
            </a:br>
            <a:r>
              <a:rPr lang="it-IT" sz="3100" b="1" dirty="0">
                <a:solidFill>
                  <a:schemeClr val="bg1"/>
                </a:solidFill>
              </a:rPr>
              <a:t>-</a:t>
            </a:r>
            <a:r>
              <a:rPr lang="it-IT" sz="3100" dirty="0"/>
              <a:t> </a:t>
            </a:r>
            <a:r>
              <a:rPr lang="it-IT" sz="3100" b="1" dirty="0" err="1"/>
              <a:t>diap</a:t>
            </a:r>
            <a:r>
              <a:rPr lang="it-IT" sz="3100" b="1" dirty="0"/>
              <a:t>. n. 37</a:t>
            </a:r>
            <a:r>
              <a:rPr lang="it-IT" sz="3100" dirty="0"/>
              <a:t>: </a:t>
            </a:r>
            <a:r>
              <a:rPr lang="it-IT" sz="3100" b="1" dirty="0">
                <a:solidFill>
                  <a:schemeClr val="bg1"/>
                </a:solidFill>
              </a:rPr>
              <a:t>Note: n. </a:t>
            </a:r>
            <a:r>
              <a:rPr lang="it-IT" sz="3100" b="1" dirty="0"/>
              <a:t>1</a:t>
            </a:r>
            <a:r>
              <a:rPr lang="it-IT" sz="3100" b="1" dirty="0">
                <a:solidFill>
                  <a:schemeClr val="bg1"/>
                </a:solidFill>
              </a:rPr>
              <a:t> e n. </a:t>
            </a:r>
            <a:r>
              <a:rPr lang="it-IT" sz="3100" b="1" dirty="0"/>
              <a:t>2</a:t>
            </a:r>
            <a:r>
              <a:rPr lang="it-IT" sz="3100" b="1" dirty="0">
                <a:solidFill>
                  <a:schemeClr val="bg1"/>
                </a:solidFill>
              </a:rPr>
              <a:t> a </a:t>
            </a:r>
            <a:r>
              <a:rPr lang="it-IT" sz="3100" b="1" dirty="0" err="1">
                <a:solidFill>
                  <a:schemeClr val="bg1"/>
                </a:solidFill>
              </a:rPr>
              <a:t>diap</a:t>
            </a:r>
            <a:r>
              <a:rPr lang="it-IT" sz="3100" b="1" dirty="0">
                <a:solidFill>
                  <a:schemeClr val="bg1"/>
                </a:solidFill>
              </a:rPr>
              <a:t>. n. 18 «</a:t>
            </a:r>
            <a:r>
              <a:rPr lang="it-IT" sz="3100" b="1" dirty="0"/>
              <a:t>Presupposti della P4C, Pensare bene»</a:t>
            </a:r>
            <a:br>
              <a:rPr lang="it-IT" sz="3100" b="1" dirty="0">
                <a:solidFill>
                  <a:schemeClr val="bg1"/>
                </a:solidFill>
              </a:rPr>
            </a:br>
            <a:r>
              <a:rPr lang="it-IT" sz="3100" b="1" dirty="0">
                <a:solidFill>
                  <a:schemeClr val="bg1"/>
                </a:solidFill>
              </a:rPr>
              <a:t>- </a:t>
            </a:r>
            <a:r>
              <a:rPr lang="it-IT" sz="3100" b="1" dirty="0" err="1"/>
              <a:t>diap</a:t>
            </a:r>
            <a:r>
              <a:rPr lang="it-IT" sz="3100" b="1" dirty="0"/>
              <a:t>. n. 38</a:t>
            </a:r>
            <a:r>
              <a:rPr lang="it-IT" sz="3100" b="1" dirty="0">
                <a:solidFill>
                  <a:schemeClr val="bg1"/>
                </a:solidFill>
              </a:rPr>
              <a:t>: Nota </a:t>
            </a:r>
            <a:r>
              <a:rPr lang="it-IT" sz="3100" b="1" dirty="0"/>
              <a:t>a) </a:t>
            </a:r>
            <a:r>
              <a:rPr lang="it-IT" sz="3100" b="1" dirty="0">
                <a:solidFill>
                  <a:schemeClr val="bg1"/>
                </a:solidFill>
              </a:rPr>
              <a:t>n.</a:t>
            </a:r>
            <a:r>
              <a:rPr lang="it-IT" sz="3100" b="1" dirty="0"/>
              <a:t> 3</a:t>
            </a:r>
            <a:r>
              <a:rPr lang="it-IT" sz="3100" b="1" dirty="0">
                <a:solidFill>
                  <a:schemeClr val="bg1"/>
                </a:solidFill>
              </a:rPr>
              <a:t> a </a:t>
            </a:r>
            <a:r>
              <a:rPr lang="it-IT" sz="3100" b="1" dirty="0" err="1">
                <a:solidFill>
                  <a:schemeClr val="bg1"/>
                </a:solidFill>
              </a:rPr>
              <a:t>diap</a:t>
            </a:r>
            <a:r>
              <a:rPr lang="it-IT" sz="3100" b="1" dirty="0">
                <a:solidFill>
                  <a:schemeClr val="bg1"/>
                </a:solidFill>
              </a:rPr>
              <a:t>. n. 18 </a:t>
            </a:r>
            <a:br>
              <a:rPr lang="it-IT" sz="3100" b="1" dirty="0">
                <a:solidFill>
                  <a:schemeClr val="bg1"/>
                </a:solidFill>
              </a:rPr>
            </a:br>
            <a:r>
              <a:rPr lang="it-IT" sz="3100" b="1" dirty="0">
                <a:solidFill>
                  <a:schemeClr val="bg1"/>
                </a:solidFill>
              </a:rPr>
              <a:t>- </a:t>
            </a:r>
            <a:r>
              <a:rPr lang="it-IT" sz="3100" b="1" dirty="0" err="1"/>
              <a:t>diap</a:t>
            </a:r>
            <a:r>
              <a:rPr lang="it-IT" sz="3100" b="1" dirty="0"/>
              <a:t>. n. 39: </a:t>
            </a:r>
            <a:r>
              <a:rPr lang="it-IT" sz="31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Il docente come </a:t>
            </a:r>
            <a:r>
              <a:rPr lang="it-IT" sz="31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facilitatore</a:t>
            </a:r>
            <a:r>
              <a:rPr lang="it-IT" sz="31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 e</a:t>
            </a:r>
            <a:br>
              <a:rPr lang="it-IT" sz="31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br>
            <a:r>
              <a:rPr lang="it-IT" sz="31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             </a:t>
            </a:r>
            <a:r>
              <a:rPr lang="it-IT" sz="31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modello: esempio di dialogo tra docente</a:t>
            </a:r>
            <a:br>
              <a:rPr lang="it-IT" sz="31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br>
            <a:r>
              <a:rPr lang="it-IT" sz="31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             facilitatore e alunni</a:t>
            </a:r>
            <a:br>
              <a:rPr lang="it-IT" sz="31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br>
            <a:r>
              <a:rPr lang="it-IT" sz="31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 </a:t>
            </a:r>
            <a:r>
              <a:rPr lang="it-IT" sz="3100" b="1" dirty="0" err="1">
                <a:effectLst/>
                <a:latin typeface="Lucida Bright" panose="02040602050505020304" pitchFamily="18" charset="0"/>
                <a:ea typeface="Calibri" panose="020F0502020204030204" pitchFamily="34" charset="0"/>
                <a:cs typeface="Times New Roman" panose="02020603050405020304" pitchFamily="18" charset="0"/>
              </a:rPr>
              <a:t>diap</a:t>
            </a:r>
            <a:r>
              <a:rPr lang="it-IT" sz="3100" b="1" dirty="0">
                <a:effectLst/>
                <a:latin typeface="Lucida Bright" panose="02040602050505020304" pitchFamily="18" charset="0"/>
                <a:ea typeface="Calibri" panose="020F0502020204030204" pitchFamily="34" charset="0"/>
                <a:cs typeface="Times New Roman" panose="02020603050405020304" pitchFamily="18" charset="0"/>
              </a:rPr>
              <a:t>. n. 40</a:t>
            </a:r>
            <a:r>
              <a:rPr lang="it-IT" sz="31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 </a:t>
            </a:r>
            <a:r>
              <a:rPr lang="it-IT" sz="3100" b="1" dirty="0"/>
              <a:t>Testi del curricolo </a:t>
            </a:r>
            <a:r>
              <a:rPr lang="it-IT" sz="3100" b="1" dirty="0">
                <a:solidFill>
                  <a:schemeClr val="bg1"/>
                </a:solidFill>
              </a:rPr>
              <a:t>dalla scuola</a:t>
            </a:r>
            <a:br>
              <a:rPr lang="it-IT" sz="3100" b="1" dirty="0">
                <a:solidFill>
                  <a:schemeClr val="bg1"/>
                </a:solidFill>
              </a:rPr>
            </a:br>
            <a:r>
              <a:rPr lang="it-IT" sz="3100" b="1" dirty="0">
                <a:solidFill>
                  <a:schemeClr val="bg1"/>
                </a:solidFill>
              </a:rPr>
              <a:t>                           dell’’infanzia alla scuola primaria</a:t>
            </a:r>
            <a:br>
              <a:rPr lang="it-IT" sz="3100" b="1" dirty="0">
                <a:solidFill>
                  <a:schemeClr val="bg1"/>
                </a:solidFill>
              </a:rPr>
            </a:br>
            <a:r>
              <a:rPr lang="it-IT" sz="3100" dirty="0">
                <a:solidFill>
                  <a:schemeClr val="bg1"/>
                </a:solidFill>
              </a:rPr>
              <a:t>- </a:t>
            </a:r>
            <a:r>
              <a:rPr lang="it-IT" sz="3100" b="1" dirty="0" err="1"/>
              <a:t>diap</a:t>
            </a:r>
            <a:r>
              <a:rPr lang="it-IT" sz="3100" b="1" dirty="0"/>
              <a:t>. n. 41</a:t>
            </a:r>
            <a:r>
              <a:rPr lang="it-IT" sz="3100" b="1" dirty="0">
                <a:solidFill>
                  <a:schemeClr val="bg1"/>
                </a:solidFill>
              </a:rPr>
              <a:t>: Testi del curricolo dalla scuola</a:t>
            </a:r>
            <a:br>
              <a:rPr lang="it-IT" sz="3100" b="1" dirty="0">
                <a:solidFill>
                  <a:schemeClr val="bg1"/>
                </a:solidFill>
              </a:rPr>
            </a:br>
            <a:r>
              <a:rPr lang="it-IT" sz="3100" b="1" dirty="0">
                <a:solidFill>
                  <a:schemeClr val="bg1"/>
                </a:solidFill>
              </a:rPr>
              <a:t>       secondaria di primo grado al biennio delle</a:t>
            </a:r>
            <a:br>
              <a:rPr lang="it-IT" sz="3100" b="1" dirty="0">
                <a:solidFill>
                  <a:schemeClr val="bg1"/>
                </a:solidFill>
              </a:rPr>
            </a:br>
            <a:r>
              <a:rPr lang="it-IT" sz="3100" b="1" dirty="0">
                <a:solidFill>
                  <a:schemeClr val="bg1"/>
                </a:solidFill>
              </a:rPr>
              <a:t>       superiori.</a:t>
            </a:r>
            <a:br>
              <a:rPr lang="it-IT" sz="3100" dirty="0"/>
            </a:br>
            <a:br>
              <a:rPr lang="it-IT" dirty="0"/>
            </a:br>
            <a:br>
              <a:rPr lang="it-IT" dirty="0"/>
            </a:br>
            <a:br>
              <a:rPr lang="it-IT" dirty="0"/>
            </a:br>
            <a:br>
              <a:rPr lang="it-IT" sz="3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it-IT" sz="3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it-IT" sz="3600" b="1" dirty="0">
                <a:solidFill>
                  <a:schemeClr val="bg1"/>
                </a:solidFill>
              </a:rPr>
            </a:br>
            <a:br>
              <a:rPr lang="it-IT" sz="3600" b="1" dirty="0">
                <a:solidFill>
                  <a:schemeClr val="bg1"/>
                </a:solidFill>
              </a:rPr>
            </a:br>
            <a:br>
              <a:rPr lang="it-IT" dirty="0"/>
            </a:br>
            <a:endParaRPr lang="it-IT" dirty="0"/>
          </a:p>
        </p:txBody>
      </p:sp>
    </p:spTree>
    <p:extLst>
      <p:ext uri="{BB962C8B-B14F-4D97-AF65-F5344CB8AC3E}">
        <p14:creationId xmlns:p14="http://schemas.microsoft.com/office/powerpoint/2010/main" val="42457107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30754B-CFAA-4419-9064-D2BDF3DAECF2}"/>
              </a:ext>
            </a:extLst>
          </p:cNvPr>
          <p:cNvSpPr>
            <a:spLocks noGrp="1"/>
          </p:cNvSpPr>
          <p:nvPr>
            <p:ph type="title"/>
          </p:nvPr>
        </p:nvSpPr>
        <p:spPr>
          <a:xfrm>
            <a:off x="142876" y="0"/>
            <a:ext cx="8772524" cy="6638925"/>
          </a:xfrm>
        </p:spPr>
        <p:txBody>
          <a:bodyPr>
            <a:normAutofit/>
          </a:bodyPr>
          <a:lstStyle/>
          <a:p>
            <a:br>
              <a:rPr lang="it-IT" dirty="0"/>
            </a:br>
            <a:r>
              <a:rPr lang="it-IT" sz="2400" b="1" dirty="0"/>
              <a:t>La P4C: dal Progetto alla Pratica</a:t>
            </a:r>
            <a:br>
              <a:rPr lang="it-IT" sz="2400" b="1" dirty="0"/>
            </a:br>
            <a:br>
              <a:rPr lang="it-IT" sz="2400" b="1" dirty="0"/>
            </a:br>
            <a:r>
              <a:rPr lang="it-IT" sz="2400" b="1" dirty="0">
                <a:solidFill>
                  <a:schemeClr val="bg1"/>
                </a:solidFill>
              </a:rPr>
              <a:t>Note : n. 1 e n. 2 a </a:t>
            </a:r>
            <a:r>
              <a:rPr lang="it-IT" sz="2400" b="1" dirty="0" err="1">
                <a:solidFill>
                  <a:schemeClr val="bg1"/>
                </a:solidFill>
              </a:rPr>
              <a:t>diap</a:t>
            </a:r>
            <a:r>
              <a:rPr lang="it-IT" sz="2400" b="1" dirty="0">
                <a:solidFill>
                  <a:schemeClr val="bg1"/>
                </a:solidFill>
              </a:rPr>
              <a:t>. n. 18 «Pensare bene»</a:t>
            </a:r>
            <a:br>
              <a:rPr lang="it-IT" sz="2400" b="1" dirty="0">
                <a:solidFill>
                  <a:schemeClr val="bg1"/>
                </a:solidFill>
              </a:rPr>
            </a:br>
            <a:r>
              <a:rPr lang="it-IT" sz="2400" b="1" dirty="0">
                <a:solidFill>
                  <a:schemeClr val="bg1"/>
                </a:solidFill>
              </a:rPr>
              <a:t>                               </a:t>
            </a:r>
            <a:r>
              <a:rPr lang="it-IT" sz="2400" b="1" dirty="0" err="1">
                <a:solidFill>
                  <a:schemeClr val="bg1"/>
                </a:solidFill>
              </a:rPr>
              <a:t>Diap</a:t>
            </a:r>
            <a:r>
              <a:rPr lang="it-IT" sz="2400" b="1" dirty="0">
                <a:solidFill>
                  <a:schemeClr val="bg1"/>
                </a:solidFill>
              </a:rPr>
              <a:t>.  n. 37</a:t>
            </a:r>
            <a:br>
              <a:rPr lang="it-IT" sz="2400" dirty="0"/>
            </a:br>
            <a:r>
              <a:rPr lang="it-IT" sz="2400" dirty="0"/>
              <a:t>nota 1* Cfr. </a:t>
            </a:r>
            <a:r>
              <a:rPr lang="it-IT" sz="2400" b="1" dirty="0">
                <a:solidFill>
                  <a:schemeClr val="bg1"/>
                </a:solidFill>
              </a:rPr>
              <a:t>A. </a:t>
            </a:r>
            <a:r>
              <a:rPr lang="it-IT" sz="2400" b="1" dirty="0" err="1">
                <a:solidFill>
                  <a:schemeClr val="bg1"/>
                </a:solidFill>
              </a:rPr>
              <a:t>Cavarero</a:t>
            </a:r>
            <a:r>
              <a:rPr lang="it-IT" sz="2400" dirty="0"/>
              <a:t>, </a:t>
            </a:r>
            <a:r>
              <a:rPr lang="it-IT" sz="2400" b="1" i="1" dirty="0">
                <a:solidFill>
                  <a:schemeClr val="bg1"/>
                </a:solidFill>
              </a:rPr>
              <a:t>Inclinazioni. Critica della rettitudine</a:t>
            </a:r>
            <a:r>
              <a:rPr lang="it-IT" sz="2400" dirty="0"/>
              <a:t>, Raffaello Cortina, Milano 2013.</a:t>
            </a:r>
            <a:br>
              <a:rPr lang="it-IT" sz="2400" dirty="0"/>
            </a:br>
            <a:br>
              <a:rPr lang="it-IT" sz="2400" dirty="0"/>
            </a:br>
            <a:r>
              <a:rPr lang="it-IT" sz="2400" dirty="0"/>
              <a:t>nota 2** «(…) </a:t>
            </a:r>
            <a:r>
              <a:rPr lang="it-IT" sz="2400" b="1" i="1" dirty="0">
                <a:solidFill>
                  <a:schemeClr val="bg1"/>
                </a:solidFill>
              </a:rPr>
              <a:t>ragionare </a:t>
            </a:r>
            <a:r>
              <a:rPr lang="it-IT" sz="2400" b="1" i="1" dirty="0"/>
              <a:t>significa </a:t>
            </a:r>
            <a:r>
              <a:rPr lang="it-IT" sz="2400" b="1" i="1" dirty="0">
                <a:solidFill>
                  <a:schemeClr val="bg1"/>
                </a:solidFill>
              </a:rPr>
              <a:t>esplorare possibilità</a:t>
            </a:r>
            <a:r>
              <a:rPr lang="it-IT" sz="2400" b="1" dirty="0"/>
              <a:t>, dunque mondi, /casi/situazioni possibili, e anche impossibili. Questa </a:t>
            </a:r>
            <a:r>
              <a:rPr lang="it-IT" sz="2400" b="1" dirty="0">
                <a:solidFill>
                  <a:schemeClr val="bg1"/>
                </a:solidFill>
              </a:rPr>
              <a:t>esplorazione di possibilità </a:t>
            </a:r>
            <a:r>
              <a:rPr lang="it-IT" sz="2400" b="1" dirty="0"/>
              <a:t>(che è comune ad ogni tipo di impresa intellettuale) </a:t>
            </a:r>
            <a:r>
              <a:rPr lang="it-IT" sz="2400" b="1" dirty="0">
                <a:solidFill>
                  <a:schemeClr val="bg1"/>
                </a:solidFill>
              </a:rPr>
              <a:t>è esercitata in modo specifico e sistematico in filosofia</a:t>
            </a:r>
            <a:r>
              <a:rPr lang="it-IT" sz="2400" b="1" dirty="0"/>
              <a:t>, che non per nulla è caratterizzata a volte come </a:t>
            </a:r>
            <a:r>
              <a:rPr lang="it-IT" sz="2400" b="1" dirty="0">
                <a:solidFill>
                  <a:schemeClr val="bg1"/>
                </a:solidFill>
              </a:rPr>
              <a:t>speculazione razionale</a:t>
            </a:r>
            <a:r>
              <a:rPr lang="it-IT" sz="2400" b="1" dirty="0"/>
              <a:t>. </a:t>
            </a:r>
            <a:br>
              <a:rPr lang="it-IT" sz="2400" b="1" dirty="0"/>
            </a:br>
            <a:r>
              <a:rPr lang="it-IT" sz="2400" b="1" dirty="0"/>
              <a:t>D’altra parte, </a:t>
            </a:r>
            <a:r>
              <a:rPr lang="it-IT" sz="2400" b="1" dirty="0">
                <a:solidFill>
                  <a:schemeClr val="bg1"/>
                </a:solidFill>
              </a:rPr>
              <a:t>in ogni ragionamento</a:t>
            </a:r>
            <a:r>
              <a:rPr lang="it-IT" sz="2400" b="1" dirty="0"/>
              <a:t>, anche il più semplice, è implicata una </a:t>
            </a:r>
            <a:r>
              <a:rPr lang="it-IT" sz="2400" b="1" dirty="0">
                <a:solidFill>
                  <a:schemeClr val="bg1"/>
                </a:solidFill>
              </a:rPr>
              <a:t>visione della realtà</a:t>
            </a:r>
            <a:r>
              <a:rPr lang="it-IT" sz="2400" b="1" dirty="0"/>
              <a:t>, di come è, e di come potrebbe essere». </a:t>
            </a:r>
            <a:r>
              <a:rPr lang="it-IT" sz="2400" dirty="0">
                <a:solidFill>
                  <a:schemeClr val="bg1"/>
                </a:solidFill>
              </a:rPr>
              <a:t>(</a:t>
            </a:r>
            <a:r>
              <a:rPr lang="it-IT" sz="2400" b="1" dirty="0">
                <a:solidFill>
                  <a:schemeClr val="bg1"/>
                </a:solidFill>
              </a:rPr>
              <a:t>Cfr. F. D’Agostini, </a:t>
            </a:r>
            <a:r>
              <a:rPr lang="it-IT" sz="2400" b="1" i="1" dirty="0">
                <a:solidFill>
                  <a:schemeClr val="bg1"/>
                </a:solidFill>
              </a:rPr>
              <a:t>I mondi comunque possibili. Logica per la filosofia e il ragionamento comune</a:t>
            </a:r>
            <a:r>
              <a:rPr lang="it-IT" sz="2400" dirty="0">
                <a:solidFill>
                  <a:schemeClr val="bg1"/>
                </a:solidFill>
              </a:rPr>
              <a:t>,</a:t>
            </a:r>
            <a:r>
              <a:rPr lang="it-IT" sz="2400" dirty="0"/>
              <a:t> Bollati-Boringhieri, Torino 2012</a:t>
            </a:r>
            <a:r>
              <a:rPr lang="it-IT" sz="2700" dirty="0"/>
              <a:t>, p. 13).</a:t>
            </a:r>
          </a:p>
        </p:txBody>
      </p:sp>
    </p:spTree>
    <p:extLst>
      <p:ext uri="{BB962C8B-B14F-4D97-AF65-F5344CB8AC3E}">
        <p14:creationId xmlns:p14="http://schemas.microsoft.com/office/powerpoint/2010/main" val="9305607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B6A5AB-4D7B-42DE-8C79-944CAAEB5EC3}"/>
              </a:ext>
            </a:extLst>
          </p:cNvPr>
          <p:cNvSpPr>
            <a:spLocks noGrp="1"/>
          </p:cNvSpPr>
          <p:nvPr>
            <p:ph type="title"/>
          </p:nvPr>
        </p:nvSpPr>
        <p:spPr>
          <a:xfrm>
            <a:off x="219075" y="152400"/>
            <a:ext cx="8705850" cy="1681766"/>
          </a:xfrm>
        </p:spPr>
        <p:txBody>
          <a:bodyPr>
            <a:normAutofit fontScale="90000"/>
          </a:bodyPr>
          <a:lstStyle/>
          <a:p>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br>
              <a:rPr lang="it-IT" dirty="0"/>
            </a:br>
            <a:r>
              <a:rPr lang="it-IT" sz="3100" b="1" dirty="0"/>
              <a:t>La P4C: dal Progetto alla Pratica</a:t>
            </a:r>
            <a:br>
              <a:rPr lang="it-IT" sz="3100" dirty="0"/>
            </a:br>
            <a:r>
              <a:rPr lang="it-IT" sz="3100" b="1" dirty="0">
                <a:solidFill>
                  <a:schemeClr val="bg1"/>
                </a:solidFill>
              </a:rPr>
              <a:t>Nota </a:t>
            </a:r>
            <a:r>
              <a:rPr lang="it-IT" sz="3100" b="1" dirty="0"/>
              <a:t>a)</a:t>
            </a:r>
            <a:r>
              <a:rPr lang="it-IT" sz="3100" b="1" dirty="0">
                <a:solidFill>
                  <a:schemeClr val="bg1"/>
                </a:solidFill>
              </a:rPr>
              <a:t> a </a:t>
            </a:r>
            <a:r>
              <a:rPr lang="it-IT" sz="3100" b="1" dirty="0" err="1">
                <a:solidFill>
                  <a:schemeClr val="bg1"/>
                </a:solidFill>
              </a:rPr>
              <a:t>diap</a:t>
            </a:r>
            <a:r>
              <a:rPr lang="it-IT" sz="3100" b="1" dirty="0">
                <a:solidFill>
                  <a:schemeClr val="bg1"/>
                </a:solidFill>
              </a:rPr>
              <a:t>. n. 18 «pensare bene»</a:t>
            </a:r>
            <a:br>
              <a:rPr lang="it-IT" sz="3100" b="1" dirty="0">
                <a:solidFill>
                  <a:schemeClr val="bg1"/>
                </a:solidFill>
              </a:rPr>
            </a:br>
            <a:r>
              <a:rPr lang="it-IT" sz="3100" b="1" dirty="0">
                <a:solidFill>
                  <a:schemeClr val="bg1"/>
                </a:solidFill>
              </a:rPr>
              <a:t>                       </a:t>
            </a:r>
            <a:r>
              <a:rPr lang="it-IT" sz="3100" b="1" dirty="0" err="1">
                <a:solidFill>
                  <a:schemeClr val="bg1"/>
                </a:solidFill>
              </a:rPr>
              <a:t>Diap</a:t>
            </a:r>
            <a:r>
              <a:rPr lang="it-IT" sz="3100" b="1" dirty="0">
                <a:solidFill>
                  <a:schemeClr val="bg1"/>
                </a:solidFill>
              </a:rPr>
              <a:t>. n. 38</a:t>
            </a:r>
            <a:br>
              <a:rPr lang="it-IT" sz="3100" b="1" dirty="0">
                <a:solidFill>
                  <a:schemeClr val="bg1"/>
                </a:solidFill>
              </a:rPr>
            </a:br>
            <a:r>
              <a:rPr lang="it-IT" sz="3100" dirty="0"/>
              <a:t>«(…) </a:t>
            </a:r>
            <a:r>
              <a:rPr lang="it-IT" sz="3100" b="1" dirty="0"/>
              <a:t>in ogni caso e in ogni prospettiva</a:t>
            </a:r>
            <a:r>
              <a:rPr lang="it-IT" sz="3100" dirty="0"/>
              <a:t>, </a:t>
            </a:r>
            <a:r>
              <a:rPr lang="it-IT" sz="3100" b="1" dirty="0">
                <a:solidFill>
                  <a:schemeClr val="bg1"/>
                </a:solidFill>
              </a:rPr>
              <a:t>la logica è lo studio del </a:t>
            </a:r>
            <a:r>
              <a:rPr lang="it-IT" sz="3100" b="1" i="1" dirty="0">
                <a:solidFill>
                  <a:schemeClr val="bg1"/>
                </a:solidFill>
              </a:rPr>
              <a:t>ragionamento </a:t>
            </a:r>
            <a:r>
              <a:rPr lang="it-IT" sz="3100" b="1" dirty="0">
                <a:solidFill>
                  <a:schemeClr val="bg1"/>
                </a:solidFill>
              </a:rPr>
              <a:t>o </a:t>
            </a:r>
            <a:r>
              <a:rPr lang="it-IT" sz="3100" b="1" i="1" dirty="0">
                <a:solidFill>
                  <a:schemeClr val="bg1"/>
                </a:solidFill>
              </a:rPr>
              <a:t>inferenza</a:t>
            </a:r>
            <a:r>
              <a:rPr lang="it-IT" sz="3100" dirty="0"/>
              <a:t>, ossia del processo per cui </a:t>
            </a:r>
            <a:r>
              <a:rPr lang="it-IT" sz="3100" b="1" dirty="0">
                <a:solidFill>
                  <a:schemeClr val="bg1"/>
                </a:solidFill>
              </a:rPr>
              <a:t>deriviamo conclusioni </a:t>
            </a:r>
            <a:r>
              <a:rPr lang="it-IT" sz="3100" dirty="0"/>
              <a:t>da premesse</a:t>
            </a:r>
            <a:br>
              <a:rPr lang="it-IT" sz="3100" dirty="0"/>
            </a:br>
            <a:r>
              <a:rPr lang="it-IT" sz="3100" dirty="0"/>
              <a:t>(…). </a:t>
            </a:r>
            <a:r>
              <a:rPr lang="it-IT" sz="3100" b="1" dirty="0">
                <a:solidFill>
                  <a:schemeClr val="bg1"/>
                </a:solidFill>
              </a:rPr>
              <a:t>Non c’è bisogno della logica per ragionare, anche piuttosto bene</a:t>
            </a:r>
            <a:r>
              <a:rPr lang="it-IT" sz="3100" dirty="0"/>
              <a:t>; </a:t>
            </a:r>
            <a:r>
              <a:rPr lang="it-IT" sz="3100" b="1" dirty="0">
                <a:solidFill>
                  <a:schemeClr val="bg1"/>
                </a:solidFill>
              </a:rPr>
              <a:t>ma in qualche caso emergono dubbi e perplessità,</a:t>
            </a:r>
            <a:r>
              <a:rPr lang="it-IT" sz="3100" dirty="0"/>
              <a:t> o un ragionamento sembra perfettamente plausibile ma in realtà non lo è affatto. </a:t>
            </a:r>
            <a:r>
              <a:rPr lang="it-IT" sz="3100" b="1" dirty="0">
                <a:solidFill>
                  <a:schemeClr val="bg1"/>
                </a:solidFill>
              </a:rPr>
              <a:t>Da qui ha origine la logica</a:t>
            </a:r>
            <a:r>
              <a:rPr lang="it-IT" sz="3100" dirty="0"/>
              <a:t>, ossia la </a:t>
            </a:r>
            <a:r>
              <a:rPr lang="it-IT" sz="3100" b="1" dirty="0">
                <a:solidFill>
                  <a:schemeClr val="bg1"/>
                </a:solidFill>
              </a:rPr>
              <a:t>riflessione su come funziona il procedimento che si esprime con ‘</a:t>
            </a:r>
            <a:r>
              <a:rPr lang="it-IT" sz="3100" b="1" i="1" dirty="0">
                <a:solidFill>
                  <a:schemeClr val="bg1"/>
                </a:solidFill>
              </a:rPr>
              <a:t>p</a:t>
            </a:r>
            <a:r>
              <a:rPr lang="it-IT" sz="3100" b="1" dirty="0">
                <a:solidFill>
                  <a:schemeClr val="bg1"/>
                </a:solidFill>
              </a:rPr>
              <a:t> dunque </a:t>
            </a:r>
            <a:r>
              <a:rPr lang="it-IT" sz="3100" b="1" i="1" dirty="0">
                <a:solidFill>
                  <a:schemeClr val="bg1"/>
                </a:solidFill>
              </a:rPr>
              <a:t>q</a:t>
            </a:r>
            <a:r>
              <a:rPr lang="it-IT" sz="3100" b="1" dirty="0">
                <a:solidFill>
                  <a:schemeClr val="bg1"/>
                </a:solidFill>
              </a:rPr>
              <a:t>’</a:t>
            </a:r>
            <a:r>
              <a:rPr lang="it-IT" sz="3100" dirty="0"/>
              <a:t>, (dove </a:t>
            </a:r>
            <a:r>
              <a:rPr lang="it-IT" sz="3100" i="1" dirty="0"/>
              <a:t>p</a:t>
            </a:r>
            <a:r>
              <a:rPr lang="it-IT" sz="3100" dirty="0"/>
              <a:t> è la premessa  e </a:t>
            </a:r>
            <a:r>
              <a:rPr lang="it-IT" sz="3100" i="1" dirty="0"/>
              <a:t>q</a:t>
            </a:r>
            <a:r>
              <a:rPr lang="it-IT" sz="3100" dirty="0"/>
              <a:t> è la conclusione), e quali siano le sue forme valide». (Cfr. F. D’agostini, op. cit., p. 9).</a:t>
            </a:r>
          </a:p>
        </p:txBody>
      </p:sp>
    </p:spTree>
    <p:extLst>
      <p:ext uri="{BB962C8B-B14F-4D97-AF65-F5344CB8AC3E}">
        <p14:creationId xmlns:p14="http://schemas.microsoft.com/office/powerpoint/2010/main" val="19999345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03B135-1F0F-4706-BCAC-EDD0E3F0BF5D}"/>
              </a:ext>
            </a:extLst>
          </p:cNvPr>
          <p:cNvSpPr>
            <a:spLocks noGrp="1"/>
          </p:cNvSpPr>
          <p:nvPr>
            <p:ph type="title"/>
          </p:nvPr>
        </p:nvSpPr>
        <p:spPr>
          <a:xfrm>
            <a:off x="152400" y="85725"/>
            <a:ext cx="8782049" cy="6657975"/>
          </a:xfrm>
        </p:spPr>
        <p:txBody>
          <a:bodyPr>
            <a:normAutofit fontScale="90000"/>
          </a:bodyPr>
          <a:lstStyle/>
          <a:p>
            <a:pPr>
              <a:lnSpc>
                <a:spcPct val="115000"/>
              </a:lnSpc>
              <a:spcAft>
                <a:spcPts val="1000"/>
              </a:spcAft>
            </a:pPr>
            <a:br>
              <a:rPr lang="it-IT" dirty="0"/>
            </a:br>
            <a:br>
              <a:rPr lang="it-IT" dirty="0"/>
            </a:br>
            <a:r>
              <a:rPr lang="it-IT" dirty="0"/>
              <a:t>La P4C: dal Progetto alla Pratica</a:t>
            </a:r>
            <a:br>
              <a:rPr lang="it-IT" dirty="0"/>
            </a:br>
            <a:r>
              <a:rPr lang="it-IT" sz="18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Il docente come </a:t>
            </a:r>
            <a:r>
              <a:rPr lang="it-IT" sz="18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facilitatore</a:t>
            </a:r>
            <a:r>
              <a:rPr lang="it-IT" sz="18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 e </a:t>
            </a:r>
            <a:r>
              <a:rPr lang="it-IT" sz="18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modello                            </a:t>
            </a:r>
            <a:r>
              <a:rPr lang="it-IT" sz="2200" b="1" i="1" dirty="0" err="1">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Diap</a:t>
            </a:r>
            <a:r>
              <a:rPr lang="it-IT" sz="2200" b="1" i="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 n. 39</a:t>
            </a:r>
            <a:br>
              <a:rPr lang="it-IT" sz="2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it-IT" sz="1800" b="1" dirty="0">
                <a:effectLst/>
                <a:latin typeface="Lucida Bright" panose="02040602050505020304" pitchFamily="18" charset="0"/>
                <a:ea typeface="Calibri" panose="020F0502020204030204" pitchFamily="34" charset="0"/>
                <a:cs typeface="Times New Roman" panose="02020603050405020304" pitchFamily="18" charset="0"/>
              </a:rPr>
              <a:t>Breve dialogo (esempio) tra un docente facilitatore e tre studenti di una prima classe di una scuola secondaria di primo grado</a:t>
            </a:r>
            <a:br>
              <a:rPr lang="it-IT" sz="1800" b="1" dirty="0">
                <a:effectLst/>
                <a:latin typeface="Lucida Bright" panose="02040602050505020304" pitchFamily="18"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Ins.: Perché vai a scuola?</a:t>
            </a:r>
            <a:br>
              <a:rPr lang="it-IT" sz="2000" b="1"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                    1</a:t>
            </a:r>
            <a:r>
              <a:rPr lang="it-IT" sz="20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 Studente: Per ricevere un’istruzione</a:t>
            </a: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a:t>
            </a:r>
            <a:br>
              <a:rPr lang="it-IT" sz="2000"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Ins.: Che cos’è un’istruzione?</a:t>
            </a:r>
            <a:br>
              <a:rPr lang="it-IT" sz="2000"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                   </a:t>
            </a:r>
            <a:r>
              <a:rPr lang="it-IT" sz="20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2° Studente: Sapere tutte le risposte</a:t>
            </a:r>
            <a:br>
              <a:rPr lang="it-IT" sz="2000"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Ins.: Le persone istruite sanno tutte le risposte?</a:t>
            </a:r>
            <a:br>
              <a:rPr lang="it-IT" sz="2000"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                  </a:t>
            </a:r>
            <a:r>
              <a:rPr lang="it-IT" sz="20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3° Studente: Certo che le sanno!</a:t>
            </a:r>
            <a:br>
              <a:rPr lang="it-IT"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Ins.: Io sono una persona istruita?</a:t>
            </a:r>
            <a:br>
              <a:rPr lang="it-IT" sz="2000"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                  </a:t>
            </a:r>
            <a:r>
              <a:rPr lang="it-IT" sz="20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1° Studente: Certamente!</a:t>
            </a:r>
            <a:br>
              <a:rPr lang="it-IT"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Ins.: ed io so tutte le risposte?</a:t>
            </a:r>
            <a:br>
              <a:rPr lang="it-IT" sz="2000"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                  </a:t>
            </a:r>
            <a:r>
              <a:rPr lang="it-IT" sz="20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3° studente: Non saprei, lei ci fa sempre domande</a:t>
            </a: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a:t>
            </a:r>
            <a:br>
              <a:rPr lang="it-IT" sz="2000"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Ins.: Così, io sono grande ed istruito, però faccio domande, voi, invece,</a:t>
            </a:r>
            <a:br>
              <a:rPr lang="it-IT" sz="2000"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                      siete ragazzi e date le risposte, giusto?</a:t>
            </a:r>
            <a:br>
              <a:rPr lang="it-IT" sz="2000" dirty="0">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                  </a:t>
            </a:r>
            <a:r>
              <a:rPr lang="it-IT" sz="20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2° studente:  Lei vuole dire che più uno è istruito, più fa</a:t>
            </a:r>
            <a:br>
              <a:rPr lang="it-IT" sz="20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br>
            <a:r>
              <a:rPr lang="it-IT" sz="20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                   domande</a:t>
            </a:r>
            <a:r>
              <a:rPr lang="it-IT"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it-IT" sz="2000" b="1" dirty="0">
                <a:solidFill>
                  <a:schemeClr val="bg1"/>
                </a:solidFill>
                <a:effectLst/>
                <a:latin typeface="Lucida Bright" panose="02040602050505020304" pitchFamily="18" charset="0"/>
                <a:ea typeface="Calibri" panose="020F0502020204030204" pitchFamily="34" charset="0"/>
                <a:cs typeface="Times New Roman" panose="02020603050405020304" pitchFamily="18" charset="0"/>
              </a:rPr>
              <a:t>anziché dare risposte? È così?</a:t>
            </a:r>
            <a:br>
              <a:rPr lang="it-IT"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it-IT" sz="2000" b="1" dirty="0">
                <a:effectLst/>
                <a:latin typeface="Lucida Bright" panose="02040602050505020304" pitchFamily="18" charset="0"/>
                <a:ea typeface="Calibri" panose="020F0502020204030204" pitchFamily="34" charset="0"/>
                <a:cs typeface="Times New Roman" panose="02020603050405020304" pitchFamily="18" charset="0"/>
              </a:rPr>
              <a:t>Ins.:  Voi che cosa ne pensate</a:t>
            </a:r>
            <a:r>
              <a:rPr lang="it-IT" sz="1800" b="1" dirty="0">
                <a:effectLst/>
                <a:latin typeface="Lucida Bright" panose="02040602050505020304" pitchFamily="18" charset="0"/>
                <a:ea typeface="Calibri" panose="020F0502020204030204" pitchFamily="34" charset="0"/>
                <a:cs typeface="Times New Roman" panose="02020603050405020304" pitchFamily="18" charset="0"/>
              </a:rPr>
              <a:t>?</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Tree>
    <p:extLst>
      <p:ext uri="{BB962C8B-B14F-4D97-AF65-F5344CB8AC3E}">
        <p14:creationId xmlns:p14="http://schemas.microsoft.com/office/powerpoint/2010/main" val="3795134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FBA65F-F44A-4268-AE81-10C15B8A04D0}"/>
              </a:ext>
            </a:extLst>
          </p:cNvPr>
          <p:cNvSpPr>
            <a:spLocks noGrp="1"/>
          </p:cNvSpPr>
          <p:nvPr>
            <p:ph type="title"/>
          </p:nvPr>
        </p:nvSpPr>
        <p:spPr>
          <a:xfrm>
            <a:off x="1" y="-76200"/>
            <a:ext cx="9144000" cy="6829425"/>
          </a:xfrm>
        </p:spPr>
        <p:txBody>
          <a:bodyPr>
            <a:noAutofit/>
          </a:bodyPr>
          <a:lstStyle/>
          <a:p>
            <a:pPr>
              <a:buFont typeface="Wingdings" panose="05000000000000000000" pitchFamily="2" charset="2"/>
              <a:buChar char="v"/>
            </a:pPr>
            <a:br>
              <a:rPr lang="it-IT" sz="3200" b="1" i="1" dirty="0"/>
            </a:br>
            <a:r>
              <a:rPr lang="it-IT" sz="3200" b="1" i="1" dirty="0"/>
              <a:t>La P4C: dal Progetto alla Pratica</a:t>
            </a:r>
            <a:br>
              <a:rPr lang="it-IT" sz="2000" b="1" dirty="0"/>
            </a:br>
            <a:br>
              <a:rPr lang="it-IT" sz="2000" b="1" dirty="0">
                <a:solidFill>
                  <a:srgbClr val="7030A0"/>
                </a:solidFill>
                <a:latin typeface="Baskerville Old Face" panose="02020602080505020303" pitchFamily="18" charset="0"/>
              </a:rPr>
            </a:br>
            <a:br>
              <a:rPr lang="it-IT" sz="3200" dirty="0">
                <a:solidFill>
                  <a:srgbClr val="7030A0"/>
                </a:solidFill>
              </a:rPr>
            </a:br>
            <a:r>
              <a:rPr lang="it-IT" sz="3200" b="1" dirty="0"/>
              <a:t>Mattew </a:t>
            </a:r>
            <a:r>
              <a:rPr lang="it-IT" sz="3200" b="1" dirty="0" err="1"/>
              <a:t>Lipman</a:t>
            </a:r>
            <a:r>
              <a:rPr lang="it-IT" sz="3200" b="1" dirty="0"/>
              <a:t>, </a:t>
            </a:r>
            <a:r>
              <a:rPr lang="it-IT" sz="3200" b="1" dirty="0">
                <a:solidFill>
                  <a:schemeClr val="bg1"/>
                </a:solidFill>
              </a:rPr>
              <a:t>docente di logica alla Università di </a:t>
            </a:r>
            <a:r>
              <a:rPr lang="it-IT" sz="3200" b="1" dirty="0" err="1">
                <a:solidFill>
                  <a:schemeClr val="bg1"/>
                </a:solidFill>
              </a:rPr>
              <a:t>Montclair</a:t>
            </a:r>
            <a:r>
              <a:rPr lang="it-IT" sz="3200" b="1" dirty="0">
                <a:solidFill>
                  <a:schemeClr val="bg1"/>
                </a:solidFill>
              </a:rPr>
              <a:t>, nel New Jersey, </a:t>
            </a:r>
            <a:br>
              <a:rPr lang="it-IT" sz="3200" dirty="0">
                <a:solidFill>
                  <a:srgbClr val="7030A0"/>
                </a:solidFill>
              </a:rPr>
            </a:br>
            <a:r>
              <a:rPr lang="it-IT" sz="3200" b="1" dirty="0"/>
              <a:t>ispirandosi principalmente a Dewey</a:t>
            </a:r>
            <a:r>
              <a:rPr lang="it-IT" sz="3200" b="1" dirty="0">
                <a:solidFill>
                  <a:schemeClr val="bg1"/>
                </a:solidFill>
              </a:rPr>
              <a:t>, </a:t>
            </a:r>
            <a:r>
              <a:rPr lang="it-IT" sz="3200" b="1" dirty="0"/>
              <a:t>elaborò il progetto agli inizi degli anni ’70 </a:t>
            </a:r>
            <a:r>
              <a:rPr lang="it-IT" sz="3200" b="1" dirty="0">
                <a:solidFill>
                  <a:schemeClr val="bg1"/>
                </a:solidFill>
              </a:rPr>
              <a:t>del secolo scorso</a:t>
            </a:r>
            <a:r>
              <a:rPr lang="it-IT" sz="3200" dirty="0">
                <a:solidFill>
                  <a:schemeClr val="bg1"/>
                </a:solidFill>
              </a:rPr>
              <a:t>,</a:t>
            </a:r>
            <a:r>
              <a:rPr lang="it-IT" sz="3200" dirty="0">
                <a:solidFill>
                  <a:srgbClr val="7030A0"/>
                </a:solidFill>
              </a:rPr>
              <a:t> </a:t>
            </a:r>
            <a:r>
              <a:rPr lang="it-IT" sz="3200" b="1" dirty="0">
                <a:solidFill>
                  <a:schemeClr val="bg1"/>
                </a:solidFill>
              </a:rPr>
              <a:t>offrendo un </a:t>
            </a:r>
            <a:r>
              <a:rPr lang="it-IT" sz="3200" b="1" dirty="0"/>
              <a:t>esempio dell’applicazione della ricerca all’educazione</a:t>
            </a:r>
            <a:r>
              <a:rPr lang="it-IT" sz="3200" b="1" dirty="0">
                <a:latin typeface="Baskerville Old Face" panose="02020602080505020303" pitchFamily="18" charset="0"/>
              </a:rPr>
              <a:t>.</a:t>
            </a:r>
            <a:br>
              <a:rPr lang="it-IT" sz="3200" b="1" dirty="0">
                <a:latin typeface="Baskerville Old Face" panose="02020602080505020303" pitchFamily="18" charset="0"/>
              </a:rPr>
            </a:br>
            <a:r>
              <a:rPr lang="it-IT" sz="3200" b="1" dirty="0">
                <a:solidFill>
                  <a:schemeClr val="bg1"/>
                </a:solidFill>
                <a:latin typeface="Baskerville Old Face" panose="02020602080505020303" pitchFamily="18" charset="0"/>
              </a:rPr>
              <a:t>Cfr.  (oltre alle varie opere del curricolo), </a:t>
            </a:r>
            <a:r>
              <a:rPr lang="it-IT" sz="3200" b="1" i="1" dirty="0" err="1">
                <a:solidFill>
                  <a:schemeClr val="bg1"/>
                </a:solidFill>
                <a:latin typeface="Baskerville Old Face" panose="02020602080505020303" pitchFamily="18" charset="0"/>
              </a:rPr>
              <a:t>Tinking</a:t>
            </a:r>
            <a:r>
              <a:rPr lang="it-IT" sz="3200" b="1" i="1" dirty="0">
                <a:solidFill>
                  <a:schemeClr val="bg1"/>
                </a:solidFill>
                <a:latin typeface="Baskerville Old Face" panose="02020602080505020303" pitchFamily="18" charset="0"/>
              </a:rPr>
              <a:t> in </a:t>
            </a:r>
            <a:r>
              <a:rPr lang="it-IT" sz="3200" b="1" i="1" dirty="0" err="1">
                <a:solidFill>
                  <a:schemeClr val="bg1"/>
                </a:solidFill>
                <a:latin typeface="Baskerville Old Face" panose="02020602080505020303" pitchFamily="18" charset="0"/>
              </a:rPr>
              <a:t>Education</a:t>
            </a:r>
            <a:r>
              <a:rPr lang="it-IT" sz="3200" b="1" dirty="0">
                <a:solidFill>
                  <a:schemeClr val="bg1"/>
                </a:solidFill>
                <a:latin typeface="Baskerville Old Face" panose="02020602080505020303" pitchFamily="18" charset="0"/>
              </a:rPr>
              <a:t>, trad. </a:t>
            </a:r>
            <a:r>
              <a:rPr lang="it-IT" sz="3200" b="1" dirty="0" err="1">
                <a:solidFill>
                  <a:schemeClr val="bg1"/>
                </a:solidFill>
                <a:latin typeface="Baskerville Old Face" panose="02020602080505020303" pitchFamily="18" charset="0"/>
              </a:rPr>
              <a:t>it</a:t>
            </a:r>
            <a:r>
              <a:rPr lang="it-IT" sz="3200" b="1" dirty="0">
                <a:solidFill>
                  <a:schemeClr val="bg1"/>
                </a:solidFill>
                <a:latin typeface="Baskerville Old Face" panose="02020602080505020303" pitchFamily="18" charset="0"/>
              </a:rPr>
              <a:t>. 2005,</a:t>
            </a:r>
            <a:r>
              <a:rPr lang="it-IT" sz="3200" b="1" i="1" dirty="0">
                <a:solidFill>
                  <a:schemeClr val="bg1"/>
                </a:solidFill>
                <a:latin typeface="Baskerville Old Face" panose="02020602080505020303" pitchFamily="18" charset="0"/>
              </a:rPr>
              <a:t>Philosophy in the </a:t>
            </a:r>
            <a:r>
              <a:rPr lang="it-IT" sz="3200" b="1" i="1" dirty="0" err="1">
                <a:solidFill>
                  <a:schemeClr val="bg1"/>
                </a:solidFill>
                <a:latin typeface="Baskerville Old Face" panose="02020602080505020303" pitchFamily="18" charset="0"/>
              </a:rPr>
              <a:t>Classroom</a:t>
            </a:r>
            <a:r>
              <a:rPr lang="it-IT" sz="3200" b="1" dirty="0">
                <a:solidFill>
                  <a:schemeClr val="bg1"/>
                </a:solidFill>
                <a:latin typeface="Baskerville Old Face" panose="02020602080505020303" pitchFamily="18" charset="0"/>
              </a:rPr>
              <a:t>, </a:t>
            </a:r>
            <a:r>
              <a:rPr lang="it-IT" sz="3200" b="1" i="1" dirty="0" err="1">
                <a:solidFill>
                  <a:schemeClr val="bg1"/>
                </a:solidFill>
                <a:latin typeface="Baskerville Old Face" panose="02020602080505020303" pitchFamily="18" charset="0"/>
              </a:rPr>
              <a:t>Philosophy</a:t>
            </a:r>
            <a:r>
              <a:rPr lang="it-IT" sz="3200" b="1" i="1" dirty="0">
                <a:solidFill>
                  <a:schemeClr val="bg1"/>
                </a:solidFill>
                <a:latin typeface="Baskerville Old Face" panose="02020602080505020303" pitchFamily="18" charset="0"/>
              </a:rPr>
              <a:t>  Goes  to School</a:t>
            </a:r>
            <a:r>
              <a:rPr lang="it-IT" sz="3200" b="1" dirty="0">
                <a:solidFill>
                  <a:schemeClr val="bg1"/>
                </a:solidFill>
                <a:latin typeface="Baskerville Old Face" panose="02020602080505020303" pitchFamily="18" charset="0"/>
              </a:rPr>
              <a:t>,  Pratica filosofica e riforma dell’educazione, Il cammino della ricerca, </a:t>
            </a:r>
            <a:r>
              <a:rPr lang="it-IT" sz="3200" b="1" i="1" dirty="0">
                <a:solidFill>
                  <a:schemeClr val="bg1"/>
                </a:solidFill>
                <a:latin typeface="Baskerville Old Face" panose="02020602080505020303" pitchFamily="18" charset="0"/>
              </a:rPr>
              <a:t>L’impegno di una vita: insegnare a pensare</a:t>
            </a:r>
            <a:r>
              <a:rPr lang="it-IT" sz="3200" b="1" dirty="0">
                <a:solidFill>
                  <a:schemeClr val="bg1"/>
                </a:solidFill>
                <a:latin typeface="Baskerville Old Face" panose="02020602080505020303" pitchFamily="18" charset="0"/>
              </a:rPr>
              <a:t>, 2018).</a:t>
            </a:r>
            <a:br>
              <a:rPr lang="it-IT" sz="2000" b="1" dirty="0">
                <a:solidFill>
                  <a:srgbClr val="7030A0"/>
                </a:solidFill>
                <a:latin typeface="Baskerville Old Face" panose="02020602080505020303" pitchFamily="18" charset="0"/>
              </a:rPr>
            </a:br>
            <a:br>
              <a:rPr lang="it-IT" sz="2000" dirty="0"/>
            </a:br>
            <a:endParaRPr lang="it-IT" sz="2000" dirty="0"/>
          </a:p>
        </p:txBody>
      </p:sp>
    </p:spTree>
    <p:extLst>
      <p:ext uri="{BB962C8B-B14F-4D97-AF65-F5344CB8AC3E}">
        <p14:creationId xmlns:p14="http://schemas.microsoft.com/office/powerpoint/2010/main" val="13160783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C6F0F6-A140-4A6B-9017-C060DB3B32BC}"/>
              </a:ext>
            </a:extLst>
          </p:cNvPr>
          <p:cNvSpPr>
            <a:spLocks noGrp="1"/>
          </p:cNvSpPr>
          <p:nvPr>
            <p:ph type="title"/>
          </p:nvPr>
        </p:nvSpPr>
        <p:spPr>
          <a:xfrm>
            <a:off x="142876" y="114299"/>
            <a:ext cx="8829674" cy="6467475"/>
          </a:xfrm>
        </p:spPr>
        <p:txBody>
          <a:bodyPr>
            <a:normAutofit fontScale="90000"/>
          </a:bodyPr>
          <a:lstStyle/>
          <a:p>
            <a:pPr marL="647700">
              <a:lnSpc>
                <a:spcPts val="2230"/>
              </a:lnSpc>
              <a:spcAft>
                <a:spcPts val="800"/>
              </a:spcAft>
            </a:pPr>
            <a:br>
              <a:rPr lang="it-IT" dirty="0"/>
            </a:br>
            <a:br>
              <a:rPr lang="it-IT" dirty="0"/>
            </a:br>
            <a:br>
              <a:rPr lang="it-IT" dirty="0"/>
            </a:br>
            <a:r>
              <a:rPr lang="it-IT" dirty="0"/>
              <a:t>La P4C:dal Progetto alla Pratica</a:t>
            </a:r>
            <a:br>
              <a:rPr lang="it-IT" dirty="0"/>
            </a:br>
            <a:br>
              <a:rPr lang="it-IT" dirty="0"/>
            </a:br>
            <a:br>
              <a:rPr lang="it-IT" dirty="0"/>
            </a:br>
            <a:r>
              <a:rPr lang="it-IT" dirty="0"/>
              <a:t>Testi del curricolo dalla scuola</a:t>
            </a:r>
            <a:br>
              <a:rPr lang="it-IT" dirty="0"/>
            </a:br>
            <a:br>
              <a:rPr lang="it-IT" dirty="0"/>
            </a:br>
            <a:r>
              <a:rPr lang="it-IT" dirty="0"/>
              <a:t> dell’’infanzia alla scuola primaria:</a:t>
            </a:r>
            <a:br>
              <a:rPr lang="it-IT" dirty="0"/>
            </a:br>
            <a:br>
              <a:rPr lang="it-IT" dirty="0"/>
            </a:br>
            <a:r>
              <a:rPr lang="it-IT" dirty="0"/>
              <a:t>                  </a:t>
            </a:r>
            <a:r>
              <a:rPr lang="it-IT" b="1" dirty="0" err="1">
                <a:solidFill>
                  <a:schemeClr val="bg1"/>
                </a:solidFill>
              </a:rPr>
              <a:t>Diap</a:t>
            </a:r>
            <a:r>
              <a:rPr lang="it-IT" b="1" dirty="0">
                <a:solidFill>
                  <a:schemeClr val="bg1"/>
                </a:solidFill>
              </a:rPr>
              <a:t>. n.40</a:t>
            </a:r>
            <a:br>
              <a:rPr lang="it-IT" b="1" dirty="0">
                <a:solidFill>
                  <a:schemeClr val="bg1"/>
                </a:solidFill>
              </a:rPr>
            </a:br>
            <a:br>
              <a:rPr lang="it-IT" dirty="0"/>
            </a:b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Sharp A.M., </a:t>
            </a:r>
            <a:r>
              <a:rPr lang="it-IT" sz="2800" i="1" u="sng"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L’ospedale delle bambole</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Liguori (3-6 anni)</a:t>
            </a:r>
            <a:br>
              <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Sharp A.M., </a:t>
            </a:r>
            <a:r>
              <a:rPr lang="it-IT" sz="2800" i="1" u="sng"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Dare senso al mio mondo</a:t>
            </a:r>
            <a:r>
              <a:rPr lang="it-IT" sz="2800" i="1"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Liguori (manuale)</a:t>
            </a:r>
            <a:br>
              <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it-IT" sz="2800"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Lipman</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M., </a:t>
            </a:r>
            <a:r>
              <a:rPr lang="it-IT" sz="2800" i="1" u="sng"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Elfie</a:t>
            </a:r>
            <a:r>
              <a:rPr lang="it-IT" sz="2800" i="1"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Liguori (6-8 anni)</a:t>
            </a:r>
            <a:br>
              <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it-IT" sz="2800"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Gazzard</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A. </a:t>
            </a:r>
            <a:r>
              <a:rPr lang="it-IT" sz="2800"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Lipman</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M., </a:t>
            </a:r>
            <a:r>
              <a:rPr lang="it-IT" sz="2800" i="1" u="sng"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Mettiamo insieme i pensieri</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Liguori (manuale)</a:t>
            </a:r>
            <a:br>
              <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it-IT" sz="2800"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Lipman</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M., </a:t>
            </a:r>
            <a:r>
              <a:rPr lang="it-IT" sz="2800" i="1" u="sng"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Kio</a:t>
            </a:r>
            <a:r>
              <a:rPr lang="it-IT" sz="2800" i="1" u="sng"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 &amp; Gus</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Liguori (7-9 anni)</a:t>
            </a:r>
            <a:br>
              <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it-IT" sz="2800"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Lipman</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M., </a:t>
            </a:r>
            <a:r>
              <a:rPr lang="it-IT" sz="2800" i="1" u="sng"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Stupirsi di fronte al mondo</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Liguori (manuale)</a:t>
            </a:r>
            <a:br>
              <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it-IT" sz="2800"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Lipman</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M., </a:t>
            </a:r>
            <a:r>
              <a:rPr lang="it-IT" sz="2800" i="1" u="sng"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Pixie</a:t>
            </a:r>
            <a:r>
              <a:rPr lang="it-IT" sz="2800" i="1"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Liguori (8-10 anni)</a:t>
            </a:r>
            <a:br>
              <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it-IT" sz="2800" dirty="0" err="1">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Lipman</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M., </a:t>
            </a:r>
            <a:r>
              <a:rPr lang="it-IT" sz="2800" i="1" u="sng"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Alla ricerca dei significati</a:t>
            </a:r>
            <a:r>
              <a:rPr lang="it-IT" sz="2800"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rPr>
              <a:t>, Liguori (manuale)</a:t>
            </a:r>
            <a:br>
              <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it-IT" sz="1800" dirty="0">
                <a:solidFill>
                  <a:srgbClr val="808080"/>
                </a:solidFill>
                <a:effectLst/>
                <a:latin typeface="Trebuchet MS" panose="020B0603020202020204" pitchFamily="34" charset="0"/>
                <a:ea typeface="Times New Roman" panose="02020603050405020304" pitchFamily="18" charset="0"/>
                <a:cs typeface="Times New Roman" panose="02020603050405020304" pitchFamily="18" charset="0"/>
              </a:rPr>
              <a:t>)</a:t>
            </a:r>
            <a:br>
              <a:rPr lang="it-IT"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it-IT" dirty="0"/>
          </a:p>
        </p:txBody>
      </p:sp>
    </p:spTree>
    <p:extLst>
      <p:ext uri="{BB962C8B-B14F-4D97-AF65-F5344CB8AC3E}">
        <p14:creationId xmlns:p14="http://schemas.microsoft.com/office/powerpoint/2010/main" val="6663463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F48954-E868-4C50-81D8-C8FF99E179F7}"/>
              </a:ext>
            </a:extLst>
          </p:cNvPr>
          <p:cNvSpPr>
            <a:spLocks noGrp="1"/>
          </p:cNvSpPr>
          <p:nvPr>
            <p:ph type="title"/>
          </p:nvPr>
        </p:nvSpPr>
        <p:spPr>
          <a:xfrm>
            <a:off x="104776" y="66674"/>
            <a:ext cx="8963024" cy="6657975"/>
          </a:xfrm>
        </p:spPr>
        <p:txBody>
          <a:bodyPr>
            <a:normAutofit fontScale="90000"/>
          </a:bodyPr>
          <a:lstStyle/>
          <a:p>
            <a:pPr marL="647700">
              <a:lnSpc>
                <a:spcPct val="107000"/>
              </a:lnSpc>
              <a:spcAft>
                <a:spcPts val="800"/>
              </a:spcAft>
            </a:pPr>
            <a:br>
              <a:rPr lang="it-IT" dirty="0"/>
            </a:br>
            <a:r>
              <a:rPr lang="it-IT" dirty="0"/>
              <a:t>LA P4C: dal Progetto alla Prassi</a:t>
            </a:r>
            <a:br>
              <a:rPr lang="it-IT" dirty="0"/>
            </a:br>
            <a:r>
              <a:rPr lang="it-IT" dirty="0"/>
              <a:t>I testi del curricolo per la scuola secondaria di I grado e il biennio delle superiori</a:t>
            </a:r>
            <a:br>
              <a:rPr lang="it-IT" dirty="0"/>
            </a:br>
            <a:r>
              <a:rPr lang="it-IT" dirty="0"/>
              <a:t>                     </a:t>
            </a:r>
            <a:r>
              <a:rPr lang="it-IT" b="1" dirty="0" err="1">
                <a:solidFill>
                  <a:schemeClr val="bg1"/>
                </a:solidFill>
              </a:rPr>
              <a:t>Diap</a:t>
            </a:r>
            <a:r>
              <a:rPr lang="it-IT" b="1" dirty="0">
                <a:solidFill>
                  <a:schemeClr val="bg1"/>
                </a:solidFill>
              </a:rPr>
              <a:t>. n. 41</a:t>
            </a:r>
            <a:br>
              <a:rPr lang="it-IT" dirty="0"/>
            </a:br>
            <a:r>
              <a:rPr lang="it-IT" sz="3100" dirty="0" err="1">
                <a:solidFill>
                  <a:schemeClr val="bg1"/>
                </a:solidFill>
                <a:effectLst/>
                <a:ea typeface="Times New Roman" panose="02020603050405020304" pitchFamily="18" charset="0"/>
                <a:cs typeface="Times New Roman" panose="02020603050405020304" pitchFamily="18" charset="0"/>
              </a:rPr>
              <a:t>Lipman</a:t>
            </a:r>
            <a:r>
              <a:rPr lang="it-IT" sz="3100" dirty="0">
                <a:solidFill>
                  <a:schemeClr val="bg1"/>
                </a:solidFill>
                <a:effectLst/>
                <a:ea typeface="Times New Roman" panose="02020603050405020304" pitchFamily="18" charset="0"/>
                <a:cs typeface="Times New Roman" panose="02020603050405020304" pitchFamily="18" charset="0"/>
              </a:rPr>
              <a:t> M., </a:t>
            </a:r>
            <a:r>
              <a:rPr lang="it-IT" sz="3100" i="1" u="sng" dirty="0">
                <a:solidFill>
                  <a:schemeClr val="bg1"/>
                </a:solidFill>
                <a:effectLs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Il prisma dei perché</a:t>
            </a:r>
            <a:r>
              <a:rPr lang="it-IT" sz="3100" i="1" dirty="0">
                <a:solidFill>
                  <a:schemeClr val="bg1"/>
                </a:solidFill>
                <a:effectLst/>
                <a:ea typeface="Times New Roman" panose="02020603050405020304" pitchFamily="18" charset="0"/>
                <a:cs typeface="Times New Roman" panose="02020603050405020304" pitchFamily="18" charset="0"/>
              </a:rPr>
              <a:t>,</a:t>
            </a:r>
            <a:r>
              <a:rPr lang="it-IT" sz="3100" dirty="0">
                <a:solidFill>
                  <a:schemeClr val="bg1"/>
                </a:solidFill>
                <a:effectLst/>
                <a:ea typeface="Times New Roman" panose="02020603050405020304" pitchFamily="18" charset="0"/>
                <a:cs typeface="Times New Roman" panose="02020603050405020304" pitchFamily="18" charset="0"/>
              </a:rPr>
              <a:t> Liguori (11-13 anni)</a:t>
            </a:r>
            <a:br>
              <a:rPr lang="it-IT" sz="3100" dirty="0">
                <a:solidFill>
                  <a:schemeClr val="bg1"/>
                </a:solidFill>
                <a:effectLst/>
                <a:ea typeface="Calibri" panose="020F0502020204030204" pitchFamily="34" charset="0"/>
                <a:cs typeface="Times New Roman" panose="02020603050405020304" pitchFamily="18" charset="0"/>
              </a:rPr>
            </a:br>
            <a:r>
              <a:rPr lang="it-IT" sz="3100" dirty="0" err="1">
                <a:solidFill>
                  <a:schemeClr val="bg1"/>
                </a:solidFill>
                <a:effectLst/>
                <a:ea typeface="Times New Roman" panose="02020603050405020304" pitchFamily="18" charset="0"/>
                <a:cs typeface="Times New Roman" panose="02020603050405020304" pitchFamily="18" charset="0"/>
              </a:rPr>
              <a:t>Lipman</a:t>
            </a:r>
            <a:r>
              <a:rPr lang="it-IT" sz="3100" dirty="0">
                <a:solidFill>
                  <a:schemeClr val="bg1"/>
                </a:solidFill>
                <a:effectLst/>
                <a:ea typeface="Times New Roman" panose="02020603050405020304" pitchFamily="18" charset="0"/>
                <a:cs typeface="Times New Roman" panose="02020603050405020304" pitchFamily="18" charset="0"/>
              </a:rPr>
              <a:t> M. – Sharp A.M. – </a:t>
            </a:r>
            <a:r>
              <a:rPr lang="it-IT" sz="3100" dirty="0" err="1">
                <a:solidFill>
                  <a:schemeClr val="bg1"/>
                </a:solidFill>
                <a:effectLst/>
                <a:ea typeface="Times New Roman" panose="02020603050405020304" pitchFamily="18" charset="0"/>
                <a:cs typeface="Times New Roman" panose="02020603050405020304" pitchFamily="18" charset="0"/>
              </a:rPr>
              <a:t>Oscanyan</a:t>
            </a:r>
            <a:r>
              <a:rPr lang="it-IT" sz="3100" dirty="0">
                <a:solidFill>
                  <a:schemeClr val="bg1"/>
                </a:solidFill>
                <a:effectLst/>
                <a:ea typeface="Times New Roman" panose="02020603050405020304" pitchFamily="18" charset="0"/>
                <a:cs typeface="Times New Roman" panose="02020603050405020304" pitchFamily="18" charset="0"/>
              </a:rPr>
              <a:t> F.S., </a:t>
            </a:r>
            <a:r>
              <a:rPr lang="it-IT" sz="3100" i="1" u="sng" dirty="0">
                <a:solidFill>
                  <a:schemeClr val="bg1"/>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L’indagine filosofica</a:t>
            </a:r>
            <a:r>
              <a:rPr lang="it-IT" sz="3100" dirty="0">
                <a:solidFill>
                  <a:schemeClr val="bg1"/>
                </a:solidFill>
                <a:effectLst/>
                <a:ea typeface="Times New Roman" panose="02020603050405020304" pitchFamily="18" charset="0"/>
                <a:cs typeface="Times New Roman" panose="02020603050405020304" pitchFamily="18" charset="0"/>
              </a:rPr>
              <a:t>, Liguori (manuale)</a:t>
            </a:r>
            <a:br>
              <a:rPr lang="it-IT" sz="3100" dirty="0">
                <a:solidFill>
                  <a:schemeClr val="bg1"/>
                </a:solidFill>
                <a:effectLst/>
                <a:ea typeface="Calibri" panose="020F0502020204030204" pitchFamily="34" charset="0"/>
                <a:cs typeface="Times New Roman" panose="02020603050405020304" pitchFamily="18" charset="0"/>
              </a:rPr>
            </a:br>
            <a:r>
              <a:rPr lang="it-IT" sz="3100" dirty="0" err="1">
                <a:solidFill>
                  <a:schemeClr val="bg1"/>
                </a:solidFill>
                <a:effectLst/>
                <a:ea typeface="Times New Roman" panose="02020603050405020304" pitchFamily="18" charset="0"/>
                <a:cs typeface="Times New Roman" panose="02020603050405020304" pitchFamily="18" charset="0"/>
              </a:rPr>
              <a:t>Lipman</a:t>
            </a:r>
            <a:r>
              <a:rPr lang="it-IT" sz="3100" dirty="0">
                <a:solidFill>
                  <a:schemeClr val="bg1"/>
                </a:solidFill>
                <a:effectLst/>
                <a:ea typeface="Times New Roman" panose="02020603050405020304" pitchFamily="18" charset="0"/>
                <a:cs typeface="Times New Roman" panose="02020603050405020304" pitchFamily="18" charset="0"/>
              </a:rPr>
              <a:t> M., </a:t>
            </a:r>
            <a:r>
              <a:rPr lang="it-IT" sz="3100" i="1" u="sng" dirty="0">
                <a:solidFill>
                  <a:schemeClr val="bg1"/>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Lisa</a:t>
            </a:r>
            <a:r>
              <a:rPr lang="it-IT" sz="3100" i="1" dirty="0">
                <a:solidFill>
                  <a:schemeClr val="bg1"/>
                </a:solidFill>
                <a:effectLst/>
                <a:ea typeface="Times New Roman" panose="02020603050405020304" pitchFamily="18" charset="0"/>
                <a:cs typeface="Times New Roman" panose="02020603050405020304" pitchFamily="18" charset="0"/>
              </a:rPr>
              <a:t>,</a:t>
            </a:r>
            <a:r>
              <a:rPr lang="it-IT" sz="3100" dirty="0">
                <a:solidFill>
                  <a:schemeClr val="bg1"/>
                </a:solidFill>
                <a:effectLst/>
                <a:ea typeface="Times New Roman" panose="02020603050405020304" pitchFamily="18" charset="0"/>
                <a:cs typeface="Times New Roman" panose="02020603050405020304" pitchFamily="18" charset="0"/>
              </a:rPr>
              <a:t> Liguori (12-15 anni)</a:t>
            </a:r>
            <a:br>
              <a:rPr lang="it-IT" sz="3100" dirty="0">
                <a:solidFill>
                  <a:schemeClr val="bg1"/>
                </a:solidFill>
                <a:effectLst/>
                <a:ea typeface="Calibri" panose="020F0502020204030204" pitchFamily="34" charset="0"/>
                <a:cs typeface="Times New Roman" panose="02020603050405020304" pitchFamily="18" charset="0"/>
              </a:rPr>
            </a:br>
            <a:r>
              <a:rPr lang="it-IT" sz="3100" dirty="0" err="1">
                <a:solidFill>
                  <a:schemeClr val="bg1"/>
                </a:solidFill>
                <a:effectLst/>
                <a:ea typeface="Times New Roman" panose="02020603050405020304" pitchFamily="18" charset="0"/>
                <a:cs typeface="Times New Roman" panose="02020603050405020304" pitchFamily="18" charset="0"/>
              </a:rPr>
              <a:t>Lipman</a:t>
            </a:r>
            <a:r>
              <a:rPr lang="it-IT" sz="3100" dirty="0">
                <a:solidFill>
                  <a:schemeClr val="bg1"/>
                </a:solidFill>
                <a:effectLst/>
                <a:ea typeface="Times New Roman" panose="02020603050405020304" pitchFamily="18" charset="0"/>
                <a:cs typeface="Times New Roman" panose="02020603050405020304" pitchFamily="18" charset="0"/>
              </a:rPr>
              <a:t> M., </a:t>
            </a:r>
            <a:r>
              <a:rPr lang="it-IT" sz="3100" i="1" u="sng" dirty="0">
                <a:solidFill>
                  <a:schemeClr val="bg1"/>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L’indagine etica</a:t>
            </a:r>
            <a:r>
              <a:rPr lang="it-IT" sz="3100" i="1" dirty="0">
                <a:solidFill>
                  <a:schemeClr val="bg1"/>
                </a:solidFill>
                <a:effectLst/>
                <a:ea typeface="Times New Roman" panose="02020603050405020304" pitchFamily="18" charset="0"/>
                <a:cs typeface="Times New Roman" panose="02020603050405020304" pitchFamily="18" charset="0"/>
              </a:rPr>
              <a:t>,</a:t>
            </a:r>
            <a:r>
              <a:rPr lang="it-IT" sz="3100" dirty="0">
                <a:solidFill>
                  <a:schemeClr val="bg1"/>
                </a:solidFill>
                <a:effectLst/>
                <a:ea typeface="Times New Roman" panose="02020603050405020304" pitchFamily="18" charset="0"/>
                <a:cs typeface="Times New Roman" panose="02020603050405020304" pitchFamily="18" charset="0"/>
              </a:rPr>
              <a:t> Liguori (manuale)</a:t>
            </a:r>
            <a:br>
              <a:rPr lang="it-IT" sz="3100" dirty="0">
                <a:solidFill>
                  <a:schemeClr val="bg1"/>
                </a:solidFill>
                <a:effectLst/>
                <a:ea typeface="Calibri" panose="020F0502020204030204" pitchFamily="34" charset="0"/>
                <a:cs typeface="Times New Roman" panose="02020603050405020304" pitchFamily="18" charset="0"/>
              </a:rPr>
            </a:br>
            <a:r>
              <a:rPr lang="it-IT" sz="3100" dirty="0" err="1">
                <a:solidFill>
                  <a:schemeClr val="bg1"/>
                </a:solidFill>
                <a:effectLst/>
                <a:ea typeface="Times New Roman" panose="02020603050405020304" pitchFamily="18" charset="0"/>
                <a:cs typeface="Times New Roman" panose="02020603050405020304" pitchFamily="18" charset="0"/>
              </a:rPr>
              <a:t>Lipman</a:t>
            </a:r>
            <a:r>
              <a:rPr lang="it-IT" sz="3100" dirty="0">
                <a:solidFill>
                  <a:schemeClr val="bg1"/>
                </a:solidFill>
                <a:effectLst/>
                <a:ea typeface="Times New Roman" panose="02020603050405020304" pitchFamily="18" charset="0"/>
                <a:cs typeface="Times New Roman" panose="02020603050405020304" pitchFamily="18" charset="0"/>
              </a:rPr>
              <a:t> M., </a:t>
            </a:r>
            <a:r>
              <a:rPr lang="it-IT" sz="3100" i="1" u="sng" dirty="0">
                <a:solidFill>
                  <a:schemeClr val="bg1"/>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Mark</a:t>
            </a:r>
            <a:r>
              <a:rPr lang="it-IT" sz="3100" dirty="0">
                <a:solidFill>
                  <a:schemeClr val="bg1"/>
                </a:solidFill>
                <a:effectLst/>
                <a:ea typeface="Times New Roman" panose="02020603050405020304" pitchFamily="18" charset="0"/>
                <a:cs typeface="Times New Roman" panose="02020603050405020304" pitchFamily="18" charset="0"/>
              </a:rPr>
              <a:t>, Liguori (16-18 anni)</a:t>
            </a:r>
            <a:br>
              <a:rPr lang="it-IT" sz="3100" dirty="0">
                <a:solidFill>
                  <a:schemeClr val="bg1"/>
                </a:solidFill>
                <a:effectLst/>
                <a:ea typeface="Calibri" panose="020F0502020204030204" pitchFamily="34" charset="0"/>
                <a:cs typeface="Times New Roman" panose="02020603050405020304" pitchFamily="18" charset="0"/>
              </a:rPr>
            </a:br>
            <a:r>
              <a:rPr lang="it-IT" sz="3100" dirty="0" err="1">
                <a:solidFill>
                  <a:schemeClr val="bg1"/>
                </a:solidFill>
                <a:effectLst/>
                <a:ea typeface="Times New Roman" panose="02020603050405020304" pitchFamily="18" charset="0"/>
                <a:cs typeface="Times New Roman" panose="02020603050405020304" pitchFamily="18" charset="0"/>
              </a:rPr>
              <a:t>Lipman</a:t>
            </a:r>
            <a:r>
              <a:rPr lang="it-IT" sz="3100" dirty="0">
                <a:solidFill>
                  <a:schemeClr val="bg1"/>
                </a:solidFill>
                <a:effectLst/>
                <a:ea typeface="Times New Roman" panose="02020603050405020304" pitchFamily="18" charset="0"/>
                <a:cs typeface="Times New Roman" panose="02020603050405020304" pitchFamily="18" charset="0"/>
              </a:rPr>
              <a:t> M. – Sharp A.M., </a:t>
            </a:r>
            <a:r>
              <a:rPr lang="it-IT" sz="3100" u="sng" dirty="0">
                <a:solidFill>
                  <a:schemeClr val="bg1"/>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L’indagine sociale</a:t>
            </a:r>
            <a:r>
              <a:rPr lang="it-IT" sz="3100" dirty="0">
                <a:solidFill>
                  <a:schemeClr val="bg1"/>
                </a:solidFill>
                <a:effectLst/>
                <a:ea typeface="Times New Roman" panose="02020603050405020304" pitchFamily="18" charset="0"/>
                <a:cs typeface="Times New Roman" panose="02020603050405020304" pitchFamily="18" charset="0"/>
              </a:rPr>
              <a:t>, Liguori (manuale)</a:t>
            </a:r>
            <a:br>
              <a:rPr lang="it-IT" sz="3100" dirty="0">
                <a:solidFill>
                  <a:schemeClr val="bg1"/>
                </a:solidFill>
                <a:effectLst/>
                <a:ea typeface="Calibri" panose="020F0502020204030204" pitchFamily="34" charset="0"/>
                <a:cs typeface="Times New Roman" panose="02020603050405020304" pitchFamily="18" charset="0"/>
              </a:rPr>
            </a:br>
            <a:endParaRPr lang="it-IT" sz="3100" dirty="0">
              <a:solidFill>
                <a:schemeClr val="bg1"/>
              </a:solidFill>
            </a:endParaRPr>
          </a:p>
        </p:txBody>
      </p:sp>
    </p:spTree>
    <p:extLst>
      <p:ext uri="{BB962C8B-B14F-4D97-AF65-F5344CB8AC3E}">
        <p14:creationId xmlns:p14="http://schemas.microsoft.com/office/powerpoint/2010/main" val="1209915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E6CE38-241F-4494-B1DF-AB3724E69E22}"/>
              </a:ext>
            </a:extLst>
          </p:cNvPr>
          <p:cNvSpPr>
            <a:spLocks noGrp="1"/>
          </p:cNvSpPr>
          <p:nvPr>
            <p:ph type="title"/>
          </p:nvPr>
        </p:nvSpPr>
        <p:spPr>
          <a:xfrm>
            <a:off x="114300" y="0"/>
            <a:ext cx="9029699" cy="6686550"/>
          </a:xfrm>
        </p:spPr>
        <p:txBody>
          <a:bodyPr>
            <a:normAutofit fontScale="90000"/>
          </a:bodyPr>
          <a:lstStyle/>
          <a:p>
            <a:r>
              <a:rPr lang="it-IT" dirty="0"/>
              <a:t>La P4C: dal Progetto alla Pratica</a:t>
            </a:r>
            <a:br>
              <a:rPr lang="it-IT" dirty="0"/>
            </a:br>
            <a:br>
              <a:rPr lang="it-IT" dirty="0"/>
            </a:br>
            <a:r>
              <a:rPr lang="it-IT" b="1" dirty="0" err="1">
                <a:solidFill>
                  <a:schemeClr val="bg1"/>
                </a:solidFill>
              </a:rPr>
              <a:t>Lipman</a:t>
            </a:r>
            <a:r>
              <a:rPr lang="it-IT" dirty="0"/>
              <a:t> </a:t>
            </a:r>
            <a:r>
              <a:rPr lang="it-IT" b="1" dirty="0"/>
              <a:t>intende</a:t>
            </a:r>
            <a:r>
              <a:rPr lang="it-IT" dirty="0"/>
              <a:t> </a:t>
            </a:r>
            <a:r>
              <a:rPr lang="it-IT" b="1" dirty="0">
                <a:solidFill>
                  <a:schemeClr val="bg1"/>
                </a:solidFill>
              </a:rPr>
              <a:t>includere la P4C </a:t>
            </a:r>
            <a:r>
              <a:rPr lang="it-IT" dirty="0"/>
              <a:t>nei </a:t>
            </a:r>
            <a:r>
              <a:rPr lang="it-IT" b="1" dirty="0">
                <a:solidFill>
                  <a:schemeClr val="bg1"/>
                </a:solidFill>
              </a:rPr>
              <a:t>programmi scolastici </a:t>
            </a:r>
            <a:r>
              <a:rPr lang="it-IT" b="1" dirty="0"/>
              <a:t>non per rendere i bambini più saggi o più filosofici- come si sarebbe potuto credere- ma </a:t>
            </a:r>
            <a:r>
              <a:rPr lang="it-IT" b="1" dirty="0">
                <a:solidFill>
                  <a:schemeClr val="bg1"/>
                </a:solidFill>
              </a:rPr>
              <a:t>perché «l’educazione impartita dalla scuola dell’obbligo si trasformi in </a:t>
            </a:r>
            <a:r>
              <a:rPr lang="it-IT" b="1" i="1" dirty="0">
                <a:solidFill>
                  <a:schemeClr val="bg1"/>
                </a:solidFill>
              </a:rPr>
              <a:t>ricerca</a:t>
            </a:r>
            <a:r>
              <a:rPr lang="it-IT" dirty="0"/>
              <a:t>, vale a dire in </a:t>
            </a:r>
            <a:r>
              <a:rPr lang="it-IT" b="1" dirty="0">
                <a:solidFill>
                  <a:schemeClr val="bg1"/>
                </a:solidFill>
              </a:rPr>
              <a:t>indagine</a:t>
            </a:r>
            <a:r>
              <a:rPr lang="it-IT" dirty="0"/>
              <a:t> </a:t>
            </a:r>
            <a:r>
              <a:rPr lang="it-IT" b="1" dirty="0"/>
              <a:t>volta a</a:t>
            </a:r>
            <a:r>
              <a:rPr lang="it-IT" dirty="0"/>
              <a:t> </a:t>
            </a:r>
            <a:r>
              <a:rPr lang="it-IT" b="1" dirty="0">
                <a:solidFill>
                  <a:schemeClr val="bg1"/>
                </a:solidFill>
              </a:rPr>
              <a:t>chiarire situazioni di incertezza</a:t>
            </a:r>
            <a:r>
              <a:rPr lang="it-IT" dirty="0"/>
              <a:t>. </a:t>
            </a:r>
            <a:br>
              <a:rPr lang="it-IT" dirty="0"/>
            </a:br>
            <a:r>
              <a:rPr lang="it-IT" b="1" dirty="0">
                <a:solidFill>
                  <a:schemeClr val="bg1"/>
                </a:solidFill>
              </a:rPr>
              <a:t>L’apporto </a:t>
            </a:r>
            <a:r>
              <a:rPr lang="it-IT" b="1" dirty="0"/>
              <a:t>della </a:t>
            </a:r>
            <a:r>
              <a:rPr lang="it-IT" b="1" dirty="0">
                <a:solidFill>
                  <a:schemeClr val="bg1"/>
                </a:solidFill>
              </a:rPr>
              <a:t>filosofia </a:t>
            </a:r>
            <a:r>
              <a:rPr lang="it-IT" b="1" dirty="0"/>
              <a:t>a situazioni di questo tipo è</a:t>
            </a:r>
            <a:r>
              <a:rPr lang="it-IT" dirty="0"/>
              <a:t> </a:t>
            </a:r>
            <a:r>
              <a:rPr lang="it-IT" b="1" dirty="0">
                <a:solidFill>
                  <a:schemeClr val="bg1"/>
                </a:solidFill>
              </a:rPr>
              <a:t>offrire una metodologia capace </a:t>
            </a:r>
            <a:r>
              <a:rPr lang="it-IT" dirty="0"/>
              <a:t>di </a:t>
            </a:r>
            <a:r>
              <a:rPr lang="it-IT" b="1" dirty="0">
                <a:solidFill>
                  <a:schemeClr val="bg1"/>
                </a:solidFill>
              </a:rPr>
              <a:t>trasformarle</a:t>
            </a:r>
            <a:r>
              <a:rPr lang="it-IT" dirty="0"/>
              <a:t> in </a:t>
            </a:r>
            <a:r>
              <a:rPr lang="it-IT" b="1" dirty="0">
                <a:solidFill>
                  <a:schemeClr val="bg1"/>
                </a:solidFill>
              </a:rPr>
              <a:t>oggetto di ricerca</a:t>
            </a:r>
            <a:r>
              <a:rPr lang="it-IT" dirty="0"/>
              <a:t>». </a:t>
            </a:r>
            <a:br>
              <a:rPr lang="it-IT" dirty="0"/>
            </a:br>
            <a:r>
              <a:rPr lang="it-IT" dirty="0"/>
              <a:t>M. </a:t>
            </a:r>
            <a:r>
              <a:rPr lang="it-IT" dirty="0" err="1"/>
              <a:t>Lipman,</a:t>
            </a:r>
            <a:r>
              <a:rPr lang="it-IT" i="1" dirty="0" err="1"/>
              <a:t>L’impegno</a:t>
            </a:r>
            <a:r>
              <a:rPr lang="it-IT" i="1" dirty="0"/>
              <a:t> di una vita</a:t>
            </a:r>
            <a:r>
              <a:rPr lang="it-IT" dirty="0"/>
              <a:t>, op. </a:t>
            </a:r>
            <a:r>
              <a:rPr lang="it-IT" dirty="0" err="1"/>
              <a:t>cit</a:t>
            </a:r>
            <a:r>
              <a:rPr lang="it-IT" dirty="0"/>
              <a:t>.,p. 176.  </a:t>
            </a:r>
          </a:p>
        </p:txBody>
      </p:sp>
    </p:spTree>
    <p:extLst>
      <p:ext uri="{BB962C8B-B14F-4D97-AF65-F5344CB8AC3E}">
        <p14:creationId xmlns:p14="http://schemas.microsoft.com/office/powerpoint/2010/main" val="3366320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32407C-41EC-4D30-AA15-27A757F1FE8D}"/>
              </a:ext>
            </a:extLst>
          </p:cNvPr>
          <p:cNvSpPr>
            <a:spLocks noGrp="1"/>
          </p:cNvSpPr>
          <p:nvPr>
            <p:ph type="title"/>
          </p:nvPr>
        </p:nvSpPr>
        <p:spPr>
          <a:xfrm>
            <a:off x="123825" y="123825"/>
            <a:ext cx="8896350" cy="6734175"/>
          </a:xfrm>
        </p:spPr>
        <p:txBody>
          <a:bodyPr>
            <a:normAutofit/>
          </a:bodyPr>
          <a:lstStyle/>
          <a:p>
            <a:r>
              <a:rPr lang="it-IT" sz="3200" b="1" i="1" dirty="0"/>
              <a:t>P4C: dal Progetto alla Pratica</a:t>
            </a:r>
            <a:br>
              <a:rPr lang="it-IT" sz="3200" dirty="0"/>
            </a:br>
            <a:r>
              <a:rPr lang="it-IT" sz="3200" b="1" dirty="0">
                <a:solidFill>
                  <a:schemeClr val="bg1"/>
                </a:solidFill>
              </a:rPr>
              <a:t>Riferimenti teorici: </a:t>
            </a:r>
            <a:br>
              <a:rPr lang="it-IT" sz="3200" b="1" dirty="0">
                <a:solidFill>
                  <a:schemeClr val="bg1"/>
                </a:solidFill>
              </a:rPr>
            </a:br>
            <a:br>
              <a:rPr lang="it-IT" sz="3200" b="1" dirty="0">
                <a:solidFill>
                  <a:srgbClr val="7030A0"/>
                </a:solidFill>
              </a:rPr>
            </a:br>
            <a:r>
              <a:rPr lang="it-IT" sz="3200" b="1" dirty="0"/>
              <a:t>CH. S. Peirce </a:t>
            </a:r>
            <a:r>
              <a:rPr lang="it-IT" sz="3200" b="1" dirty="0">
                <a:solidFill>
                  <a:schemeClr val="bg1"/>
                </a:solidFill>
              </a:rPr>
              <a:t>(1877,</a:t>
            </a:r>
            <a:r>
              <a:rPr lang="it-IT" sz="3200" b="1" i="1" dirty="0">
                <a:solidFill>
                  <a:schemeClr val="bg1"/>
                </a:solidFill>
              </a:rPr>
              <a:t>The </a:t>
            </a:r>
            <a:r>
              <a:rPr lang="it-IT" sz="3200" b="1" i="1" dirty="0" err="1">
                <a:solidFill>
                  <a:schemeClr val="bg1"/>
                </a:solidFill>
              </a:rPr>
              <a:t>fixation</a:t>
            </a:r>
            <a:r>
              <a:rPr lang="it-IT" sz="3200" b="1" i="1" dirty="0">
                <a:solidFill>
                  <a:schemeClr val="bg1"/>
                </a:solidFill>
              </a:rPr>
              <a:t> of </a:t>
            </a:r>
            <a:r>
              <a:rPr lang="it-IT" sz="3200" b="1" i="1" dirty="0" err="1">
                <a:solidFill>
                  <a:schemeClr val="bg1"/>
                </a:solidFill>
              </a:rPr>
              <a:t>Belief</a:t>
            </a:r>
            <a:r>
              <a:rPr lang="it-IT" sz="3200" b="1" dirty="0">
                <a:solidFill>
                  <a:schemeClr val="bg1"/>
                </a:solidFill>
              </a:rPr>
              <a:t>, </a:t>
            </a:r>
            <a:r>
              <a:rPr lang="it-IT" sz="3200" b="1" dirty="0" err="1">
                <a:solidFill>
                  <a:schemeClr val="bg1"/>
                </a:solidFill>
              </a:rPr>
              <a:t>tr</a:t>
            </a:r>
            <a:r>
              <a:rPr lang="it-IT" sz="3200" b="1" dirty="0">
                <a:solidFill>
                  <a:schemeClr val="bg1"/>
                </a:solidFill>
              </a:rPr>
              <a:t>. </a:t>
            </a:r>
            <a:r>
              <a:rPr lang="it-IT" sz="3200" b="1" dirty="0" err="1">
                <a:solidFill>
                  <a:schemeClr val="bg1"/>
                </a:solidFill>
              </a:rPr>
              <a:t>it</a:t>
            </a:r>
            <a:r>
              <a:rPr lang="it-IT" sz="3200" b="1" dirty="0">
                <a:solidFill>
                  <a:schemeClr val="bg1"/>
                </a:solidFill>
              </a:rPr>
              <a:t>. </a:t>
            </a:r>
            <a:r>
              <a:rPr lang="it-IT" sz="3200" b="1" i="1" dirty="0">
                <a:solidFill>
                  <a:schemeClr val="bg1"/>
                </a:solidFill>
              </a:rPr>
              <a:t>Le leggi dell’</a:t>
            </a:r>
            <a:r>
              <a:rPr lang="it-IT" sz="3200" b="1" i="1" dirty="0" err="1">
                <a:solidFill>
                  <a:schemeClr val="bg1"/>
                </a:solidFill>
              </a:rPr>
              <a:t>ipotesi</a:t>
            </a:r>
            <a:r>
              <a:rPr lang="it-IT" sz="3200" b="1" dirty="0" err="1">
                <a:solidFill>
                  <a:schemeClr val="bg1"/>
                </a:solidFill>
              </a:rPr>
              <a:t>,Bompiani</a:t>
            </a:r>
            <a:r>
              <a:rPr lang="it-IT" sz="3200" b="1" dirty="0">
                <a:solidFill>
                  <a:schemeClr val="bg1"/>
                </a:solidFill>
              </a:rPr>
              <a:t>, Milano 1984) per il quale la</a:t>
            </a:r>
            <a:r>
              <a:rPr lang="it-IT" sz="3200" dirty="0">
                <a:solidFill>
                  <a:schemeClr val="bg1"/>
                </a:solidFill>
              </a:rPr>
              <a:t> </a:t>
            </a:r>
            <a:r>
              <a:rPr lang="it-IT" sz="3200" b="1" dirty="0">
                <a:solidFill>
                  <a:schemeClr val="bg1"/>
                </a:solidFill>
              </a:rPr>
              <a:t>ricerca</a:t>
            </a:r>
            <a:r>
              <a:rPr lang="it-IT" sz="3200" b="1" dirty="0"/>
              <a:t> si attua nello</a:t>
            </a:r>
            <a:r>
              <a:rPr lang="it-IT" sz="3200" dirty="0"/>
              <a:t> </a:t>
            </a:r>
            <a:r>
              <a:rPr lang="it-IT" sz="3200" b="1" dirty="0">
                <a:solidFill>
                  <a:schemeClr val="bg1"/>
                </a:solidFill>
              </a:rPr>
              <a:t>sforzo</a:t>
            </a:r>
            <a:r>
              <a:rPr lang="it-IT" sz="3200" b="1" dirty="0"/>
              <a:t> che va dal </a:t>
            </a:r>
            <a:r>
              <a:rPr lang="it-IT" sz="3200" b="1" dirty="0">
                <a:solidFill>
                  <a:schemeClr val="bg1"/>
                </a:solidFill>
              </a:rPr>
              <a:t>dubbio</a:t>
            </a:r>
            <a:r>
              <a:rPr lang="it-IT" sz="3200" b="1" dirty="0"/>
              <a:t> alla </a:t>
            </a:r>
            <a:r>
              <a:rPr lang="it-IT" sz="3200" b="1" dirty="0">
                <a:solidFill>
                  <a:schemeClr val="bg1"/>
                </a:solidFill>
              </a:rPr>
              <a:t>credenza certa;</a:t>
            </a:r>
            <a:r>
              <a:rPr lang="it-IT" sz="3200" b="1" dirty="0">
                <a:solidFill>
                  <a:srgbClr val="7030A0"/>
                </a:solidFill>
              </a:rPr>
              <a:t> </a:t>
            </a:r>
            <a:br>
              <a:rPr lang="it-IT" sz="3200" b="1" dirty="0">
                <a:solidFill>
                  <a:srgbClr val="7030A0"/>
                </a:solidFill>
              </a:rPr>
            </a:br>
            <a:r>
              <a:rPr lang="it-IT" sz="3200" b="1" dirty="0">
                <a:solidFill>
                  <a:schemeClr val="bg1"/>
                </a:solidFill>
              </a:rPr>
              <a:t>la</a:t>
            </a:r>
            <a:r>
              <a:rPr lang="it-IT" sz="3200" dirty="0">
                <a:solidFill>
                  <a:srgbClr val="7030A0"/>
                </a:solidFill>
              </a:rPr>
              <a:t> </a:t>
            </a:r>
            <a:r>
              <a:rPr lang="it-IT" sz="3200" b="1" dirty="0"/>
              <a:t>dimensione sociale </a:t>
            </a:r>
            <a:r>
              <a:rPr lang="it-IT" sz="3200" b="1" dirty="0">
                <a:solidFill>
                  <a:schemeClr val="bg1"/>
                </a:solidFill>
              </a:rPr>
              <a:t>della</a:t>
            </a:r>
            <a:r>
              <a:rPr lang="it-IT" sz="3200" b="1" dirty="0">
                <a:solidFill>
                  <a:srgbClr val="7030A0"/>
                </a:solidFill>
              </a:rPr>
              <a:t> </a:t>
            </a:r>
            <a:r>
              <a:rPr lang="it-IT" sz="3200" b="1" dirty="0"/>
              <a:t>ricerca</a:t>
            </a:r>
            <a:r>
              <a:rPr lang="it-IT" sz="3200" dirty="0">
                <a:solidFill>
                  <a:srgbClr val="7030A0"/>
                </a:solidFill>
              </a:rPr>
              <a:t>  </a:t>
            </a:r>
            <a:r>
              <a:rPr lang="it-IT" sz="3200" b="1" dirty="0">
                <a:solidFill>
                  <a:schemeClr val="bg1"/>
                </a:solidFill>
              </a:rPr>
              <a:t>è</a:t>
            </a:r>
            <a:r>
              <a:rPr lang="it-IT" sz="3200" dirty="0">
                <a:solidFill>
                  <a:srgbClr val="7030A0"/>
                </a:solidFill>
              </a:rPr>
              <a:t> </a:t>
            </a:r>
            <a:r>
              <a:rPr lang="it-IT" sz="3200" b="1" dirty="0">
                <a:solidFill>
                  <a:schemeClr val="bg1"/>
                </a:solidFill>
              </a:rPr>
              <a:t>fondamentale</a:t>
            </a:r>
            <a:r>
              <a:rPr lang="it-IT" sz="3200" dirty="0"/>
              <a:t> per lo </a:t>
            </a:r>
            <a:r>
              <a:rPr lang="it-IT" sz="3200" b="1" dirty="0"/>
              <a:t>sviluppo del </a:t>
            </a:r>
            <a:r>
              <a:rPr lang="it-IT" sz="3200" b="1" dirty="0">
                <a:solidFill>
                  <a:schemeClr val="bg1"/>
                </a:solidFill>
              </a:rPr>
              <a:t>pensiero critico e riflessivo</a:t>
            </a:r>
            <a:r>
              <a:rPr lang="it-IT" sz="3200" b="1" dirty="0"/>
              <a:t>.</a:t>
            </a:r>
            <a:endParaRPr lang="it-IT" sz="3200" dirty="0"/>
          </a:p>
        </p:txBody>
      </p:sp>
    </p:spTree>
    <p:extLst>
      <p:ext uri="{BB962C8B-B14F-4D97-AF65-F5344CB8AC3E}">
        <p14:creationId xmlns:p14="http://schemas.microsoft.com/office/powerpoint/2010/main" val="2337824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69FD06-C38D-4F88-9C18-884BB5CD4835}"/>
              </a:ext>
            </a:extLst>
          </p:cNvPr>
          <p:cNvSpPr>
            <a:spLocks noGrp="1"/>
          </p:cNvSpPr>
          <p:nvPr>
            <p:ph type="title"/>
          </p:nvPr>
        </p:nvSpPr>
        <p:spPr>
          <a:xfrm>
            <a:off x="247651" y="365126"/>
            <a:ext cx="8658224" cy="6492874"/>
          </a:xfrm>
        </p:spPr>
        <p:txBody>
          <a:bodyPr>
            <a:normAutofit/>
          </a:bodyPr>
          <a:lstStyle/>
          <a:p>
            <a:r>
              <a:rPr lang="it-IT" sz="2800" b="1" i="1" dirty="0"/>
              <a:t>P4C: dal Progetto alla Pratica</a:t>
            </a:r>
            <a:br>
              <a:rPr lang="it-IT" sz="2800" b="1" i="1" dirty="0"/>
            </a:br>
            <a:br>
              <a:rPr lang="it-IT" sz="2800" dirty="0"/>
            </a:br>
            <a:r>
              <a:rPr lang="it-IT" sz="2800" b="1" dirty="0">
                <a:solidFill>
                  <a:schemeClr val="bg1"/>
                </a:solidFill>
              </a:rPr>
              <a:t>Altri riferimenti teorici:</a:t>
            </a:r>
            <a:br>
              <a:rPr lang="it-IT" sz="2800" b="1" dirty="0">
                <a:solidFill>
                  <a:schemeClr val="bg1"/>
                </a:solidFill>
              </a:rPr>
            </a:br>
            <a:br>
              <a:rPr lang="it-IT" sz="2800" b="1" dirty="0">
                <a:solidFill>
                  <a:schemeClr val="bg1"/>
                </a:solidFill>
              </a:rPr>
            </a:br>
            <a:r>
              <a:rPr lang="it-IT" sz="3200" b="1" dirty="0"/>
              <a:t>J. H. Mead </a:t>
            </a:r>
            <a:r>
              <a:rPr lang="it-IT" sz="3200" b="1" dirty="0">
                <a:solidFill>
                  <a:schemeClr val="bg1"/>
                </a:solidFill>
              </a:rPr>
              <a:t>(1934, </a:t>
            </a:r>
            <a:r>
              <a:rPr lang="it-IT" sz="3200" b="1" i="1" dirty="0">
                <a:solidFill>
                  <a:schemeClr val="bg1"/>
                </a:solidFill>
              </a:rPr>
              <a:t>Mind,</a:t>
            </a:r>
            <a:r>
              <a:rPr lang="en-US" sz="3200" b="1" i="1" dirty="0">
                <a:solidFill>
                  <a:schemeClr val="bg1"/>
                </a:solidFill>
              </a:rPr>
              <a:t>Self and Society</a:t>
            </a:r>
            <a:r>
              <a:rPr lang="en-US" sz="3200" dirty="0">
                <a:solidFill>
                  <a:schemeClr val="bg1"/>
                </a:solidFill>
              </a:rPr>
              <a:t>).</a:t>
            </a:r>
            <a:br>
              <a:rPr lang="en-US" sz="3200" dirty="0">
                <a:solidFill>
                  <a:schemeClr val="bg1"/>
                </a:solidFill>
              </a:rPr>
            </a:br>
            <a:r>
              <a:rPr lang="en-US" sz="3200" dirty="0">
                <a:solidFill>
                  <a:schemeClr val="bg1"/>
                </a:solidFill>
              </a:rPr>
              <a:t>I</a:t>
            </a:r>
            <a:r>
              <a:rPr lang="it-IT" sz="3200" dirty="0">
                <a:solidFill>
                  <a:schemeClr val="bg1"/>
                </a:solidFill>
              </a:rPr>
              <a:t>l </a:t>
            </a:r>
            <a:r>
              <a:rPr lang="it-IT" sz="3200" b="1" dirty="0">
                <a:solidFill>
                  <a:srgbClr val="F2F2F2"/>
                </a:solidFill>
              </a:rPr>
              <a:t>soggetto</a:t>
            </a:r>
            <a:r>
              <a:rPr lang="it-IT" sz="3200" b="1" dirty="0">
                <a:solidFill>
                  <a:srgbClr val="7030A0"/>
                </a:solidFill>
              </a:rPr>
              <a:t> </a:t>
            </a:r>
            <a:r>
              <a:rPr lang="it-IT" sz="3200" b="1" dirty="0">
                <a:solidFill>
                  <a:schemeClr val="bg1"/>
                </a:solidFill>
              </a:rPr>
              <a:t>è il </a:t>
            </a:r>
            <a:r>
              <a:rPr lang="it-IT" sz="3200" b="1" dirty="0">
                <a:solidFill>
                  <a:srgbClr val="F2F2F2"/>
                </a:solidFill>
              </a:rPr>
              <a:t>risultato</a:t>
            </a:r>
            <a:r>
              <a:rPr lang="it-IT" sz="3200" b="1" dirty="0">
                <a:solidFill>
                  <a:srgbClr val="7030A0"/>
                </a:solidFill>
              </a:rPr>
              <a:t> </a:t>
            </a:r>
            <a:r>
              <a:rPr lang="it-IT" sz="3200" b="1" dirty="0">
                <a:solidFill>
                  <a:schemeClr val="bg1"/>
                </a:solidFill>
              </a:rPr>
              <a:t>dello</a:t>
            </a:r>
            <a:r>
              <a:rPr lang="it-IT" sz="3200" b="1" dirty="0">
                <a:solidFill>
                  <a:srgbClr val="7030A0"/>
                </a:solidFill>
              </a:rPr>
              <a:t> </a:t>
            </a:r>
            <a:r>
              <a:rPr lang="it-IT" sz="3200" b="1" dirty="0">
                <a:solidFill>
                  <a:srgbClr val="F2F2F2"/>
                </a:solidFill>
              </a:rPr>
              <a:t>sviluppo della mente </a:t>
            </a:r>
            <a:r>
              <a:rPr lang="it-IT" sz="3200" b="1" dirty="0">
                <a:solidFill>
                  <a:schemeClr val="bg1"/>
                </a:solidFill>
              </a:rPr>
              <a:t>nel</a:t>
            </a:r>
            <a:r>
              <a:rPr lang="it-IT" sz="3200" b="1" dirty="0">
                <a:solidFill>
                  <a:srgbClr val="7030A0"/>
                </a:solidFill>
              </a:rPr>
              <a:t> </a:t>
            </a:r>
            <a:r>
              <a:rPr lang="it-IT" sz="3200" b="1" dirty="0">
                <a:solidFill>
                  <a:srgbClr val="F2F2F2"/>
                </a:solidFill>
              </a:rPr>
              <a:t>contesto</a:t>
            </a:r>
            <a:r>
              <a:rPr lang="it-IT" sz="3200" b="1" dirty="0">
                <a:solidFill>
                  <a:srgbClr val="7030A0"/>
                </a:solidFill>
              </a:rPr>
              <a:t> </a:t>
            </a:r>
            <a:r>
              <a:rPr lang="it-IT" sz="3200" b="1" dirty="0">
                <a:solidFill>
                  <a:schemeClr val="bg1"/>
                </a:solidFill>
              </a:rPr>
              <a:t>di una </a:t>
            </a:r>
            <a:r>
              <a:rPr lang="it-IT" sz="3200" b="1" dirty="0">
                <a:solidFill>
                  <a:srgbClr val="F2F2F2"/>
                </a:solidFill>
              </a:rPr>
              <a:t>comunità reale</a:t>
            </a:r>
            <a:r>
              <a:rPr lang="it-IT" sz="3200" dirty="0">
                <a:solidFill>
                  <a:schemeClr val="bg1"/>
                </a:solidFill>
              </a:rPr>
              <a:t>;</a:t>
            </a:r>
            <a:r>
              <a:rPr lang="it-IT" sz="3200" dirty="0">
                <a:solidFill>
                  <a:srgbClr val="7030A0"/>
                </a:solidFill>
              </a:rPr>
              <a:t> </a:t>
            </a:r>
            <a:r>
              <a:rPr lang="it-IT" sz="3200" b="1" dirty="0"/>
              <a:t>Mead</a:t>
            </a:r>
            <a:r>
              <a:rPr lang="it-IT" sz="3200" b="1" dirty="0">
                <a:solidFill>
                  <a:schemeClr val="bg1"/>
                </a:solidFill>
              </a:rPr>
              <a:t>,</a:t>
            </a:r>
            <a:r>
              <a:rPr lang="it-IT" sz="3200" dirty="0">
                <a:solidFill>
                  <a:srgbClr val="7030A0"/>
                </a:solidFill>
              </a:rPr>
              <a:t> </a:t>
            </a:r>
            <a:r>
              <a:rPr lang="it-IT" sz="3200" b="1" dirty="0">
                <a:solidFill>
                  <a:schemeClr val="bg1"/>
                </a:solidFill>
              </a:rPr>
              <a:t>secondo </a:t>
            </a:r>
            <a:r>
              <a:rPr lang="it-IT" sz="3200" b="1" dirty="0" err="1">
                <a:solidFill>
                  <a:schemeClr val="bg1"/>
                </a:solidFill>
              </a:rPr>
              <a:t>Lipman</a:t>
            </a:r>
            <a:r>
              <a:rPr lang="it-IT" sz="3200" b="1" dirty="0"/>
              <a:t>,</a:t>
            </a:r>
            <a:r>
              <a:rPr lang="it-IT" sz="3200" dirty="0">
                <a:solidFill>
                  <a:srgbClr val="7030A0"/>
                </a:solidFill>
              </a:rPr>
              <a:t> </a:t>
            </a:r>
            <a:r>
              <a:rPr lang="it-IT" sz="3200" b="1" dirty="0">
                <a:solidFill>
                  <a:schemeClr val="bg1"/>
                </a:solidFill>
              </a:rPr>
              <a:t>è il </a:t>
            </a:r>
            <a:r>
              <a:rPr lang="it-IT" sz="3200" b="1" dirty="0"/>
              <a:t>primo ad </a:t>
            </a:r>
            <a:r>
              <a:rPr lang="it-IT" sz="3200" b="1" dirty="0">
                <a:solidFill>
                  <a:schemeClr val="bg1"/>
                </a:solidFill>
              </a:rPr>
              <a:t>aver colto </a:t>
            </a:r>
            <a:r>
              <a:rPr lang="it-IT" sz="3200" dirty="0">
                <a:solidFill>
                  <a:schemeClr val="bg1"/>
                </a:solidFill>
              </a:rPr>
              <a:t>le </a:t>
            </a:r>
            <a:r>
              <a:rPr lang="it-IT" sz="3200" b="1" dirty="0">
                <a:solidFill>
                  <a:schemeClr val="bg1"/>
                </a:solidFill>
              </a:rPr>
              <a:t>implicazioni educative profonde </a:t>
            </a:r>
            <a:r>
              <a:rPr lang="it-IT" sz="3200" b="1" dirty="0"/>
              <a:t>risultanti dalla </a:t>
            </a:r>
            <a:r>
              <a:rPr lang="it-IT" sz="3200" b="1" dirty="0">
                <a:solidFill>
                  <a:schemeClr val="bg1"/>
                </a:solidFill>
              </a:rPr>
              <a:t>coniugazione/fusione </a:t>
            </a:r>
            <a:r>
              <a:rPr lang="it-IT" sz="3200" b="1" dirty="0"/>
              <a:t>di due nozioni forti </a:t>
            </a:r>
            <a:r>
              <a:rPr lang="it-IT" sz="3200" dirty="0"/>
              <a:t>e </a:t>
            </a:r>
            <a:r>
              <a:rPr lang="it-IT" sz="3200" b="1" dirty="0"/>
              <a:t>indipendenti di </a:t>
            </a:r>
            <a:r>
              <a:rPr lang="it-IT" sz="3200" b="1" i="1" dirty="0">
                <a:solidFill>
                  <a:schemeClr val="bg1"/>
                </a:solidFill>
              </a:rPr>
              <a:t>comunità</a:t>
            </a:r>
            <a:r>
              <a:rPr lang="it-IT" sz="3200" b="1" dirty="0">
                <a:solidFill>
                  <a:schemeClr val="bg1"/>
                </a:solidFill>
              </a:rPr>
              <a:t> e </a:t>
            </a:r>
            <a:r>
              <a:rPr lang="it-IT" sz="3200" b="1" i="1" dirty="0">
                <a:solidFill>
                  <a:schemeClr val="bg1"/>
                </a:solidFill>
              </a:rPr>
              <a:t>ricerca</a:t>
            </a:r>
            <a:r>
              <a:rPr lang="it-IT" sz="3200" b="1" dirty="0">
                <a:solidFill>
                  <a:schemeClr val="bg1"/>
                </a:solidFill>
              </a:rPr>
              <a:t> </a:t>
            </a:r>
            <a:r>
              <a:rPr lang="it-IT" sz="3200" b="1" dirty="0"/>
              <a:t> che, pertanto, diventano</a:t>
            </a:r>
            <a:r>
              <a:rPr lang="it-IT" sz="3200" dirty="0"/>
              <a:t> </a:t>
            </a:r>
            <a:br>
              <a:rPr lang="it-IT" sz="3200" dirty="0"/>
            </a:br>
            <a:r>
              <a:rPr lang="it-IT" sz="3200" b="1" i="1" dirty="0">
                <a:solidFill>
                  <a:schemeClr val="bg1"/>
                </a:solidFill>
              </a:rPr>
              <a:t>Comunità di Ricerca (</a:t>
            </a:r>
            <a:r>
              <a:rPr lang="it-IT" sz="3200" b="1" i="1" dirty="0" err="1">
                <a:solidFill>
                  <a:schemeClr val="bg1"/>
                </a:solidFill>
              </a:rPr>
              <a:t>CdR</a:t>
            </a:r>
            <a:r>
              <a:rPr lang="it-IT" sz="3200" b="1" i="1" dirty="0">
                <a:solidFill>
                  <a:schemeClr val="bg1"/>
                </a:solidFill>
              </a:rPr>
              <a:t>)</a:t>
            </a:r>
            <a:r>
              <a:rPr lang="it-IT" sz="3200" b="1" i="1" dirty="0"/>
              <a:t>. </a:t>
            </a:r>
            <a:endParaRPr lang="it-IT" sz="3200" dirty="0"/>
          </a:p>
        </p:txBody>
      </p:sp>
    </p:spTree>
    <p:extLst>
      <p:ext uri="{BB962C8B-B14F-4D97-AF65-F5344CB8AC3E}">
        <p14:creationId xmlns:p14="http://schemas.microsoft.com/office/powerpoint/2010/main" val="412055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F193A8-C4AF-435E-8FD3-0CCA9231F75D}"/>
              </a:ext>
            </a:extLst>
          </p:cNvPr>
          <p:cNvSpPr>
            <a:spLocks noGrp="1"/>
          </p:cNvSpPr>
          <p:nvPr>
            <p:ph type="title"/>
          </p:nvPr>
        </p:nvSpPr>
        <p:spPr>
          <a:xfrm>
            <a:off x="123825" y="0"/>
            <a:ext cx="8953500" cy="6629400"/>
          </a:xfrm>
        </p:spPr>
        <p:txBody>
          <a:bodyPr/>
          <a:lstStyle/>
          <a:p>
            <a:r>
              <a:rPr lang="it-IT" dirty="0"/>
              <a:t>La P4C: dal Progetto alla Pratica</a:t>
            </a:r>
            <a:br>
              <a:rPr lang="it-IT" dirty="0"/>
            </a:br>
            <a:br>
              <a:rPr lang="it-IT" dirty="0">
                <a:solidFill>
                  <a:schemeClr val="bg1"/>
                </a:solidFill>
              </a:rPr>
            </a:br>
            <a:r>
              <a:rPr lang="it-IT" b="1" dirty="0">
                <a:solidFill>
                  <a:schemeClr val="bg1"/>
                </a:solidFill>
              </a:rPr>
              <a:t>Muovendo dal concetto della </a:t>
            </a:r>
            <a:r>
              <a:rPr lang="it-IT" b="1" dirty="0" err="1">
                <a:solidFill>
                  <a:schemeClr val="bg1"/>
                </a:solidFill>
              </a:rPr>
              <a:t>Resnik</a:t>
            </a:r>
            <a:r>
              <a:rPr lang="it-IT" dirty="0"/>
              <a:t>, dell’</a:t>
            </a:r>
            <a:r>
              <a:rPr lang="it-IT" b="1" i="1" dirty="0">
                <a:solidFill>
                  <a:schemeClr val="bg1"/>
                </a:solidFill>
              </a:rPr>
              <a:t>High Order Thinking </a:t>
            </a:r>
            <a:r>
              <a:rPr lang="it-IT" dirty="0"/>
              <a:t>(il </a:t>
            </a:r>
            <a:r>
              <a:rPr lang="it-IT" i="1" dirty="0">
                <a:solidFill>
                  <a:schemeClr val="bg1"/>
                </a:solidFill>
              </a:rPr>
              <a:t>pensiero di livello superiore</a:t>
            </a:r>
            <a:r>
              <a:rPr lang="it-IT" dirty="0"/>
              <a:t>), </a:t>
            </a:r>
            <a:r>
              <a:rPr lang="it-IT" b="1" dirty="0" err="1"/>
              <a:t>Lipman</a:t>
            </a:r>
            <a:r>
              <a:rPr lang="it-IT" dirty="0"/>
              <a:t>, </a:t>
            </a:r>
            <a:r>
              <a:rPr lang="it-IT" b="1" dirty="0">
                <a:solidFill>
                  <a:schemeClr val="bg1"/>
                </a:solidFill>
              </a:rPr>
              <a:t>riconoscendo nel paradigma della complessità</a:t>
            </a:r>
            <a:r>
              <a:rPr lang="it-IT" dirty="0"/>
              <a:t> il </a:t>
            </a:r>
            <a:r>
              <a:rPr lang="it-IT" b="1" dirty="0">
                <a:solidFill>
                  <a:schemeClr val="bg1"/>
                </a:solidFill>
              </a:rPr>
              <a:t>fondamento di un </a:t>
            </a:r>
            <a:r>
              <a:rPr lang="it-IT" b="1" dirty="0"/>
              <a:t>nuovo modo </a:t>
            </a:r>
            <a:r>
              <a:rPr lang="it-IT" b="1" dirty="0">
                <a:solidFill>
                  <a:schemeClr val="bg1"/>
                </a:solidFill>
              </a:rPr>
              <a:t>di </a:t>
            </a:r>
            <a:r>
              <a:rPr lang="it-IT" b="1" dirty="0"/>
              <a:t>pensare</a:t>
            </a:r>
            <a:r>
              <a:rPr lang="it-IT" b="1" dirty="0">
                <a:solidFill>
                  <a:schemeClr val="bg1"/>
                </a:solidFill>
              </a:rPr>
              <a:t>, </a:t>
            </a:r>
            <a:r>
              <a:rPr lang="it-IT" b="1" dirty="0"/>
              <a:t>conoscere</a:t>
            </a:r>
            <a:r>
              <a:rPr lang="it-IT" b="1" dirty="0">
                <a:solidFill>
                  <a:schemeClr val="bg1"/>
                </a:solidFill>
              </a:rPr>
              <a:t> e </a:t>
            </a:r>
            <a:r>
              <a:rPr lang="it-IT" b="1" dirty="0"/>
              <a:t>fare ricerca</a:t>
            </a:r>
            <a:r>
              <a:rPr lang="it-IT" dirty="0"/>
              <a:t>, </a:t>
            </a:r>
            <a:r>
              <a:rPr lang="it-IT" b="1" dirty="0">
                <a:solidFill>
                  <a:schemeClr val="bg1"/>
                </a:solidFill>
              </a:rPr>
              <a:t>elabora il </a:t>
            </a:r>
            <a:r>
              <a:rPr lang="it-IT" b="1" i="1" dirty="0" err="1"/>
              <a:t>complex</a:t>
            </a:r>
            <a:r>
              <a:rPr lang="it-IT" b="1" i="1" dirty="0"/>
              <a:t> thinking</a:t>
            </a:r>
            <a:r>
              <a:rPr lang="it-IT" dirty="0"/>
              <a:t>, </a:t>
            </a:r>
            <a:r>
              <a:rPr lang="it-IT" b="1" dirty="0">
                <a:solidFill>
                  <a:schemeClr val="bg1"/>
                </a:solidFill>
              </a:rPr>
              <a:t>pluridimensionale e </a:t>
            </a:r>
            <a:r>
              <a:rPr lang="it-IT" b="1" dirty="0" err="1">
                <a:solidFill>
                  <a:schemeClr val="bg1"/>
                </a:solidFill>
              </a:rPr>
              <a:t>multilogico</a:t>
            </a:r>
            <a:r>
              <a:rPr lang="it-IT" dirty="0"/>
              <a:t>, </a:t>
            </a:r>
            <a:br>
              <a:rPr lang="it-IT" dirty="0"/>
            </a:br>
            <a:r>
              <a:rPr lang="it-IT" b="1" dirty="0">
                <a:solidFill>
                  <a:schemeClr val="bg1"/>
                </a:solidFill>
              </a:rPr>
              <a:t>sintesi articolata di </a:t>
            </a:r>
            <a:r>
              <a:rPr lang="it-IT" b="1" i="1" dirty="0"/>
              <a:t>pensiero critico</a:t>
            </a:r>
            <a:r>
              <a:rPr lang="it-IT" b="1" dirty="0"/>
              <a:t>, </a:t>
            </a:r>
            <a:r>
              <a:rPr lang="it-IT" b="1" i="1" dirty="0"/>
              <a:t>creativo e </a:t>
            </a:r>
            <a:r>
              <a:rPr lang="it-IT" b="1" i="1" dirty="0" err="1"/>
              <a:t>caring</a:t>
            </a:r>
            <a:endParaRPr lang="it-IT" b="1" i="1" dirty="0"/>
          </a:p>
        </p:txBody>
      </p:sp>
    </p:spTree>
    <p:extLst>
      <p:ext uri="{BB962C8B-B14F-4D97-AF65-F5344CB8AC3E}">
        <p14:creationId xmlns:p14="http://schemas.microsoft.com/office/powerpoint/2010/main" val="2883629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AA7B78-D411-4E81-AB4E-2FEEA6B0A78A}"/>
              </a:ext>
            </a:extLst>
          </p:cNvPr>
          <p:cNvSpPr>
            <a:spLocks noGrp="1"/>
          </p:cNvSpPr>
          <p:nvPr>
            <p:ph type="title"/>
          </p:nvPr>
        </p:nvSpPr>
        <p:spPr>
          <a:xfrm>
            <a:off x="295275" y="365126"/>
            <a:ext cx="8743950" cy="6016624"/>
          </a:xfrm>
        </p:spPr>
        <p:txBody>
          <a:bodyPr>
            <a:normAutofit fontScale="90000"/>
          </a:bodyPr>
          <a:lstStyle/>
          <a:p>
            <a:br>
              <a:rPr lang="it-IT" sz="3100" b="1" dirty="0">
                <a:solidFill>
                  <a:srgbClr val="7030A0"/>
                </a:solidFill>
                <a:latin typeface="Baskerville Old Face" panose="02020602080505020303" pitchFamily="18" charset="0"/>
              </a:rPr>
            </a:br>
            <a:br>
              <a:rPr lang="it-IT" sz="3100" b="1" dirty="0">
                <a:solidFill>
                  <a:srgbClr val="7030A0"/>
                </a:solidFill>
                <a:latin typeface="Baskerville Old Face" panose="02020602080505020303" pitchFamily="18" charset="0"/>
              </a:rPr>
            </a:br>
            <a:r>
              <a:rPr lang="it-IT" sz="3100" b="1" dirty="0">
                <a:solidFill>
                  <a:srgbClr val="F2F2F2"/>
                </a:solidFill>
              </a:rPr>
              <a:t>La P4C: dal Progetto alla Pratica</a:t>
            </a:r>
            <a:br>
              <a:rPr lang="it-IT" sz="3100" b="1" dirty="0">
                <a:solidFill>
                  <a:srgbClr val="F2F2F2"/>
                </a:solidFill>
              </a:rPr>
            </a:br>
            <a:br>
              <a:rPr lang="it-IT" sz="3100" b="1" dirty="0">
                <a:solidFill>
                  <a:schemeClr val="bg1"/>
                </a:solidFill>
              </a:rPr>
            </a:br>
            <a:r>
              <a:rPr lang="it-IT" sz="3100" b="1" dirty="0">
                <a:solidFill>
                  <a:srgbClr val="F2F2F2"/>
                </a:solidFill>
              </a:rPr>
              <a:t>Dewey</a:t>
            </a:r>
            <a:r>
              <a:rPr lang="it-IT" sz="3100" b="1" dirty="0">
                <a:solidFill>
                  <a:schemeClr val="bg1"/>
                </a:solidFill>
              </a:rPr>
              <a:t> </a:t>
            </a:r>
            <a:r>
              <a:rPr lang="it-IT" sz="3100" dirty="0">
                <a:solidFill>
                  <a:schemeClr val="bg1"/>
                </a:solidFill>
              </a:rPr>
              <a:t> </a:t>
            </a:r>
            <a:r>
              <a:rPr lang="it-IT" sz="3100" b="1" dirty="0">
                <a:solidFill>
                  <a:schemeClr val="bg1"/>
                </a:solidFill>
              </a:rPr>
              <a:t>è  il </a:t>
            </a:r>
            <a:r>
              <a:rPr lang="it-IT" sz="3100" b="1" dirty="0">
                <a:solidFill>
                  <a:srgbClr val="F2F2F2"/>
                </a:solidFill>
              </a:rPr>
              <a:t>maggior riferimento </a:t>
            </a:r>
            <a:r>
              <a:rPr lang="it-IT" sz="3100" b="1" dirty="0">
                <a:solidFill>
                  <a:schemeClr val="bg1"/>
                </a:solidFill>
              </a:rPr>
              <a:t>soprattutto per </a:t>
            </a:r>
            <a:r>
              <a:rPr lang="it-IT" sz="3100" b="1" dirty="0">
                <a:solidFill>
                  <a:srgbClr val="F2F2F2"/>
                </a:solidFill>
              </a:rPr>
              <a:t>la logica </a:t>
            </a:r>
            <a:r>
              <a:rPr lang="it-IT" sz="3100" dirty="0">
                <a:solidFill>
                  <a:schemeClr val="bg1"/>
                </a:solidFill>
              </a:rPr>
              <a:t>– </a:t>
            </a:r>
            <a:r>
              <a:rPr lang="it-IT" sz="3100" b="1" dirty="0">
                <a:solidFill>
                  <a:schemeClr val="bg1"/>
                </a:solidFill>
              </a:rPr>
              <a:t>si vedano </a:t>
            </a:r>
            <a:r>
              <a:rPr lang="it-IT" sz="3100" b="1" i="1" dirty="0">
                <a:solidFill>
                  <a:srgbClr val="F2F2F2"/>
                </a:solidFill>
              </a:rPr>
              <a:t>Logica teoria dell’indagine  </a:t>
            </a:r>
            <a:r>
              <a:rPr lang="it-IT" sz="3100" b="1" dirty="0">
                <a:solidFill>
                  <a:schemeClr val="bg1"/>
                </a:solidFill>
              </a:rPr>
              <a:t>e il </a:t>
            </a:r>
            <a:r>
              <a:rPr lang="it-IT" sz="3100" b="1" dirty="0">
                <a:solidFill>
                  <a:srgbClr val="F2F2F2"/>
                </a:solidFill>
              </a:rPr>
              <a:t>concetto di </a:t>
            </a:r>
            <a:r>
              <a:rPr lang="it-IT" sz="3100" b="1" i="1" dirty="0">
                <a:solidFill>
                  <a:srgbClr val="F2F2F2"/>
                </a:solidFill>
              </a:rPr>
              <a:t>transazione</a:t>
            </a:r>
            <a:r>
              <a:rPr lang="it-IT" sz="3100" dirty="0">
                <a:solidFill>
                  <a:srgbClr val="F2F2F2"/>
                </a:solidFill>
              </a:rPr>
              <a:t>- </a:t>
            </a:r>
            <a:r>
              <a:rPr lang="it-IT" sz="3100" dirty="0">
                <a:solidFill>
                  <a:schemeClr val="bg1"/>
                </a:solidFill>
              </a:rPr>
              <a:t>(</a:t>
            </a:r>
            <a:r>
              <a:rPr lang="it-IT" sz="3100" b="1" dirty="0">
                <a:solidFill>
                  <a:schemeClr val="bg1"/>
                </a:solidFill>
              </a:rPr>
              <a:t>l’</a:t>
            </a:r>
            <a:r>
              <a:rPr lang="it-IT" sz="3100" b="1" dirty="0"/>
              <a:t>io</a:t>
            </a:r>
            <a:r>
              <a:rPr lang="it-IT" sz="3100" b="1" dirty="0">
                <a:solidFill>
                  <a:schemeClr val="bg1"/>
                </a:solidFill>
              </a:rPr>
              <a:t> ha un </a:t>
            </a:r>
            <a:r>
              <a:rPr lang="it-IT" sz="3100" b="1" dirty="0"/>
              <a:t>carattere transazionale</a:t>
            </a:r>
            <a:r>
              <a:rPr lang="it-IT" sz="3100" b="1" dirty="0">
                <a:solidFill>
                  <a:schemeClr val="bg1"/>
                </a:solidFill>
              </a:rPr>
              <a:t>: si costituisce come</a:t>
            </a:r>
            <a:r>
              <a:rPr lang="it-IT" sz="3100" dirty="0">
                <a:solidFill>
                  <a:schemeClr val="bg1"/>
                </a:solidFill>
              </a:rPr>
              <a:t> </a:t>
            </a:r>
            <a:r>
              <a:rPr lang="it-IT" sz="3100" b="1" dirty="0"/>
              <a:t>coscienza e pensiero</a:t>
            </a:r>
            <a:r>
              <a:rPr lang="it-IT" sz="3100" b="1" dirty="0">
                <a:solidFill>
                  <a:schemeClr val="bg1"/>
                </a:solidFill>
              </a:rPr>
              <a:t> solo nell’interazione con l’ambiente che pone problemi adattivi;</a:t>
            </a:r>
            <a:r>
              <a:rPr lang="it-IT" sz="3100" dirty="0">
                <a:solidFill>
                  <a:schemeClr val="bg1"/>
                </a:solidFill>
              </a:rPr>
              <a:t> </a:t>
            </a:r>
            <a:r>
              <a:rPr lang="it-IT" sz="3100" dirty="0">
                <a:solidFill>
                  <a:srgbClr val="F2F2F2"/>
                </a:solidFill>
              </a:rPr>
              <a:t>la </a:t>
            </a:r>
            <a:r>
              <a:rPr lang="it-IT" sz="3100" b="1" dirty="0">
                <a:solidFill>
                  <a:srgbClr val="F2F2F2"/>
                </a:solidFill>
              </a:rPr>
              <a:t>ricerca scientifica </a:t>
            </a:r>
            <a:r>
              <a:rPr lang="it-IT" sz="3100" b="1" dirty="0">
                <a:solidFill>
                  <a:schemeClr val="bg1"/>
                </a:solidFill>
              </a:rPr>
              <a:t>è stimolata da una </a:t>
            </a:r>
            <a:r>
              <a:rPr lang="it-IT" sz="3100" b="1" dirty="0">
                <a:solidFill>
                  <a:srgbClr val="F2F2F2"/>
                </a:solidFill>
              </a:rPr>
              <a:t>situazione problematica</a:t>
            </a:r>
            <a:r>
              <a:rPr lang="it-IT" sz="3100" b="1" dirty="0">
                <a:solidFill>
                  <a:schemeClr val="bg1"/>
                </a:solidFill>
              </a:rPr>
              <a:t>,</a:t>
            </a:r>
            <a:r>
              <a:rPr lang="it-IT" sz="3100" dirty="0">
                <a:solidFill>
                  <a:schemeClr val="bg1"/>
                </a:solidFill>
              </a:rPr>
              <a:t> </a:t>
            </a:r>
            <a:r>
              <a:rPr lang="it-IT" sz="3100" b="1" dirty="0">
                <a:solidFill>
                  <a:schemeClr val="bg1"/>
                </a:solidFill>
              </a:rPr>
              <a:t>da una </a:t>
            </a:r>
            <a:r>
              <a:rPr lang="it-IT" sz="3100" dirty="0">
                <a:solidFill>
                  <a:schemeClr val="bg1"/>
                </a:solidFill>
              </a:rPr>
              <a:t>«</a:t>
            </a:r>
            <a:r>
              <a:rPr lang="it-IT" sz="3100" b="1" dirty="0">
                <a:solidFill>
                  <a:srgbClr val="F2F2F2"/>
                </a:solidFill>
              </a:rPr>
              <a:t>situazione  perturbata, dubbia o incerta</a:t>
            </a:r>
            <a:r>
              <a:rPr lang="it-IT" sz="3100" dirty="0">
                <a:solidFill>
                  <a:schemeClr val="bg1"/>
                </a:solidFill>
              </a:rPr>
              <a:t>» </a:t>
            </a:r>
            <a:r>
              <a:rPr lang="it-IT" sz="3100" b="1" dirty="0">
                <a:solidFill>
                  <a:schemeClr val="bg1"/>
                </a:solidFill>
              </a:rPr>
              <a:t>definita</a:t>
            </a:r>
            <a:r>
              <a:rPr lang="it-IT" sz="3100" dirty="0">
                <a:solidFill>
                  <a:schemeClr val="bg1"/>
                </a:solidFill>
              </a:rPr>
              <a:t> da </a:t>
            </a:r>
            <a:r>
              <a:rPr lang="it-IT" sz="3100" b="1" dirty="0">
                <a:solidFill>
                  <a:srgbClr val="F2F2F2"/>
                </a:solidFill>
              </a:rPr>
              <a:t>Dewey preriflessiva</a:t>
            </a:r>
            <a:r>
              <a:rPr lang="it-IT" sz="3100" b="1" dirty="0">
                <a:solidFill>
                  <a:schemeClr val="bg1"/>
                </a:solidFill>
              </a:rPr>
              <a:t>, per porre in essere una </a:t>
            </a:r>
            <a:r>
              <a:rPr lang="it-IT" sz="3100" b="1" dirty="0">
                <a:solidFill>
                  <a:srgbClr val="F2F2F2"/>
                </a:solidFill>
              </a:rPr>
              <a:t>«situazione rischiarata, unificata o risolta</a:t>
            </a:r>
            <a:r>
              <a:rPr lang="it-IT" sz="3100" dirty="0">
                <a:solidFill>
                  <a:schemeClr val="bg1"/>
                </a:solidFill>
              </a:rPr>
              <a:t>»); </a:t>
            </a:r>
            <a:br>
              <a:rPr lang="it-IT" sz="3100" dirty="0">
                <a:solidFill>
                  <a:schemeClr val="bg1"/>
                </a:solidFill>
              </a:rPr>
            </a:br>
            <a:r>
              <a:rPr lang="it-IT" sz="3100" dirty="0">
                <a:solidFill>
                  <a:schemeClr val="bg1"/>
                </a:solidFill>
              </a:rPr>
              <a:t>la </a:t>
            </a:r>
            <a:r>
              <a:rPr lang="it-IT" sz="3100" b="1" dirty="0">
                <a:solidFill>
                  <a:srgbClr val="F2F2F2"/>
                </a:solidFill>
              </a:rPr>
              <a:t>ricerca</a:t>
            </a:r>
            <a:r>
              <a:rPr lang="it-IT" sz="3100" b="1" dirty="0">
                <a:solidFill>
                  <a:schemeClr val="bg1"/>
                </a:solidFill>
              </a:rPr>
              <a:t>, concepita come </a:t>
            </a:r>
            <a:r>
              <a:rPr lang="it-IT" sz="3100" b="1" dirty="0">
                <a:solidFill>
                  <a:srgbClr val="F2F2F2"/>
                </a:solidFill>
              </a:rPr>
              <a:t>attività sociale</a:t>
            </a:r>
            <a:r>
              <a:rPr lang="it-IT" sz="3100" dirty="0">
                <a:solidFill>
                  <a:srgbClr val="F2F2F2"/>
                </a:solidFill>
              </a:rPr>
              <a:t> </a:t>
            </a:r>
            <a:r>
              <a:rPr lang="it-IT" sz="3100" b="1" dirty="0">
                <a:solidFill>
                  <a:schemeClr val="bg1"/>
                </a:solidFill>
              </a:rPr>
              <a:t>assume anche un </a:t>
            </a:r>
            <a:r>
              <a:rPr lang="it-IT" sz="3100" b="1" dirty="0">
                <a:solidFill>
                  <a:srgbClr val="F2F2F2"/>
                </a:solidFill>
              </a:rPr>
              <a:t>valore civile  </a:t>
            </a:r>
            <a:r>
              <a:rPr lang="it-IT" sz="3100" b="1" dirty="0">
                <a:solidFill>
                  <a:schemeClr val="bg1"/>
                </a:solidFill>
              </a:rPr>
              <a:t>in quanto </a:t>
            </a:r>
            <a:r>
              <a:rPr lang="it-IT" sz="3100" b="1" dirty="0">
                <a:solidFill>
                  <a:srgbClr val="F2F2F2"/>
                </a:solidFill>
              </a:rPr>
              <a:t>palestra di libertà</a:t>
            </a:r>
            <a:r>
              <a:rPr lang="it-IT" sz="3100" b="1" dirty="0">
                <a:solidFill>
                  <a:schemeClr val="bg1"/>
                </a:solidFill>
              </a:rPr>
              <a:t>, </a:t>
            </a:r>
            <a:r>
              <a:rPr lang="it-IT" sz="3100" b="1" dirty="0">
                <a:solidFill>
                  <a:srgbClr val="F2F2F2"/>
                </a:solidFill>
              </a:rPr>
              <a:t>tolleranza</a:t>
            </a:r>
            <a:r>
              <a:rPr lang="it-IT" sz="3100" b="1" dirty="0">
                <a:solidFill>
                  <a:schemeClr val="bg1"/>
                </a:solidFill>
              </a:rPr>
              <a:t>, </a:t>
            </a:r>
            <a:r>
              <a:rPr lang="it-IT" sz="3100" b="1" dirty="0">
                <a:solidFill>
                  <a:srgbClr val="F2F2F2"/>
                </a:solidFill>
              </a:rPr>
              <a:t>democrazia</a:t>
            </a:r>
            <a:r>
              <a:rPr lang="it-IT" sz="3100" dirty="0">
                <a:solidFill>
                  <a:schemeClr val="bg1"/>
                </a:solidFill>
              </a:rPr>
              <a:t>.</a:t>
            </a:r>
            <a:br>
              <a:rPr lang="it-IT" sz="4400" dirty="0">
                <a:solidFill>
                  <a:srgbClr val="7030A0"/>
                </a:solidFill>
                <a:latin typeface="Baskerville Old Face" panose="02020602080505020303" pitchFamily="18" charset="0"/>
              </a:rPr>
            </a:br>
            <a:endParaRPr lang="it-IT" dirty="0"/>
          </a:p>
        </p:txBody>
      </p:sp>
    </p:spTree>
    <p:extLst>
      <p:ext uri="{BB962C8B-B14F-4D97-AF65-F5344CB8AC3E}">
        <p14:creationId xmlns:p14="http://schemas.microsoft.com/office/powerpoint/2010/main" val="1403829865"/>
      </p:ext>
    </p:extLst>
  </p:cSld>
  <p:clrMapOvr>
    <a:masterClrMapping/>
  </p:clrMapOvr>
</p:sld>
</file>

<file path=ppt/theme/theme1.xml><?xml version="1.0" encoding="utf-8"?>
<a:theme xmlns:a="http://schemas.openxmlformats.org/drawingml/2006/main" name="Berlino">
  <a:themeElements>
    <a:clrScheme name="Berlino">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o">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o">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0072C5-DDE0-4258-BA7A-4D4B80DFA632}">
  <ds:schemaRefs>
    <ds:schemaRef ds:uri="http://www.w3.org/XML/1998/namespace"/>
    <ds:schemaRef ds:uri="http://schemas.microsoft.com/office/2006/metadata/properties"/>
    <ds:schemaRef ds:uri="http://purl.org/dc/terms/"/>
    <ds:schemaRef ds:uri="16c05727-aa75-4e4a-9b5f-8a80a1165891"/>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71af3243-3dd4-4a8d-8c0d-dd76da1f02a5"/>
  </ds:schemaRefs>
</ds:datastoreItem>
</file>

<file path=customXml/itemProps2.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3.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TM04033917[[fn=Berlino]]</Template>
  <TotalTime>96</TotalTime>
  <Words>4169</Words>
  <Application>Microsoft Office PowerPoint</Application>
  <PresentationFormat>Presentazione su schermo (4:3)</PresentationFormat>
  <Paragraphs>49</Paragraphs>
  <Slides>41</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41</vt:i4>
      </vt:variant>
    </vt:vector>
  </HeadingPairs>
  <TitlesOfParts>
    <vt:vector size="50" baseType="lpstr">
      <vt:lpstr>Arial</vt:lpstr>
      <vt:lpstr>Baskerville Old Face</vt:lpstr>
      <vt:lpstr>Calibri</vt:lpstr>
      <vt:lpstr>Lucida Bright</vt:lpstr>
      <vt:lpstr>Palatino Linotype</vt:lpstr>
      <vt:lpstr>Times New Roman</vt:lpstr>
      <vt:lpstr>Trebuchet MS</vt:lpstr>
      <vt:lpstr>Wingdings</vt:lpstr>
      <vt:lpstr>Berlino</vt:lpstr>
      <vt:lpstr>La Philosophy for Children (P4C):  dal Progetto alla Pratica              a cura di Maria Rosalba Lupia     Acuto 2021</vt:lpstr>
      <vt:lpstr>La P4C: dal Progetto alla Pratica  La scelta dell’espressione Philosophy for Children, effettuata in accordo con Ann Margaret Sharp dal filosofo Matthew Lipman, ideatore del Progetto, fu così motivata:  «(…)mi piaceva soprattutto perché sembrava contraddirsi in modo plateale: se si fosse trattato veramente di filosofia, la gente avrebbe detto che i bambini non sono in grado di farla, e se i bambini fossero stati in grado di farla, allora la gente avrebbe detto che non poteva essere davvero filosofia».  Cfr. M. Lipman, L’impegno di una vita: insegnare a pensare, Mimesis Edizioni, Milano-Udine 2018, pp.184-185.</vt:lpstr>
      <vt:lpstr> Che cos’è:  non è un corso di filosofia reso adatto ai bambini È  bensì un curricolo filosofico- pedagogico e didattico che offre l’opportunità di filosofare anche  a chi per età o per conoscenze strettamente filosofiche  potrebbe considerarsi fuori da quest’esperienza. </vt:lpstr>
      <vt:lpstr> La P4C: dal Progetto alla Pratica   Mattew Lipman, docente di logica alla Università di Montclair, nel New Jersey,  ispirandosi principalmente a Dewey, elaborò il progetto agli inizi degli anni ’70 del secolo scorso, offrendo un esempio dell’applicazione della ricerca all’educazione. Cfr.  (oltre alle varie opere del curricolo), Tinking in Education, trad. it. 2005,Philosophy in the Classroom, Philosophy  Goes  to School,  Pratica filosofica e riforma dell’educazione, Il cammino della ricerca, L’impegno di una vita: insegnare a pensare, 2018).  </vt:lpstr>
      <vt:lpstr>La P4C: dal Progetto alla Pratica  Lipman intende includere la P4C nei programmi scolastici non per rendere i bambini più saggi o più filosofici- come si sarebbe potuto credere- ma perché «l’educazione impartita dalla scuola dell’obbligo si trasformi in ricerca, vale a dire in indagine volta a chiarire situazioni di incertezza.  L’apporto della filosofia a situazioni di questo tipo è offrire una metodologia capace di trasformarle in oggetto di ricerca».  M. Lipman,L’impegno di una vita, op. cit.,p. 176.  </vt:lpstr>
      <vt:lpstr>P4C: dal Progetto alla Pratica Riferimenti teorici:   CH. S. Peirce (1877,The fixation of Belief, tr. it. Le leggi dell’ipotesi,Bompiani, Milano 1984) per il quale la ricerca si attua nello sforzo che va dal dubbio alla credenza certa;  la dimensione sociale della ricerca  è fondamentale per lo sviluppo del pensiero critico e riflessivo.</vt:lpstr>
      <vt:lpstr>P4C: dal Progetto alla Pratica  Altri riferimenti teorici:  J. H. Mead (1934, Mind,Self and Society). Il soggetto è il risultato dello sviluppo della mente nel contesto di una comunità reale; Mead, secondo Lipman, è il primo ad aver colto le implicazioni educative profonde risultanti dalla coniugazione/fusione di due nozioni forti e indipendenti di comunità e ricerca  che, pertanto, diventano  Comunità di Ricerca (CdR). </vt:lpstr>
      <vt:lpstr>La P4C: dal Progetto alla Pratica  Muovendo dal concetto della Resnik, dell’High Order Thinking (il pensiero di livello superiore), Lipman, riconoscendo nel paradigma della complessità il fondamento di un nuovo modo di pensare, conoscere e fare ricerca, elabora il complex thinking, pluridimensionale e multilogico,  sintesi articolata di pensiero critico, creativo e caring</vt:lpstr>
      <vt:lpstr>  La P4C: dal Progetto alla Pratica  Dewey  è  il maggior riferimento soprattutto per la logica – si vedano Logica teoria dell’indagine  e il concetto di transazione- (l’io ha un carattere transazionale: si costituisce come coscienza e pensiero solo nell’interazione con l’ambiente che pone problemi adattivi; la ricerca scientifica è stimolata da una situazione problematica, da una «situazione  perturbata, dubbia o incerta» definita da Dewey preriflessiva, per porre in essere una «situazione rischiarata, unificata o risolta»);  la ricerca, concepita come attività sociale assume anche un valore civile  in quanto palestra di libertà, tolleranza, democrazia. </vt:lpstr>
      <vt:lpstr>La P4C: dal Progetto alla Pratica  Peculiarità:  attraverso questo percorso -  gli alunni esplorano le varie aree disciplinari,     riflettendo autonomamente - diventando ricercatori attivati nell’indagine scaturente  dall’instancabile domandare che li caratterizza,  - ponendo attenzione a quelle connessioni e differenze non ancora percepite ed esplorate,  - sempre più pronti a confrontare, analizzare, ipotizzare, sperimentare, osservare, verificare, falsificare. </vt:lpstr>
      <vt:lpstr>La P4C: dal Progetto alla Pratica  I personaggi delle storie che costituiscono i racconti del curricolo della P4C -  sin dal primo Harry Stottlemeier’s Discovery (tr. It. Il prisma dei perché)-  incarnano e promuovono  – lo afferma Lipman-  valori come fallibilismo e ragionevolezza. </vt:lpstr>
      <vt:lpstr>          La P4C: dal Progetto alla Pratica  Per fallibilismo Lipman intende la possibilità di convertire lo sconcerto che si prova nello scoprire gli errori del proprio modo di ragionare insieme agli altri (come nel caso di Harry con i suoi compagni di classe), nel graduale riconciliarsi   «con la possibilità di sbagliare e con il dovere di esplorare nuove modalità per correggere i propri errori. Per ragionevolezza non (…) la sola abilità di avvalersi della ragione, ma anche la sensibilità e la capacità, di rispettare il modo con cui le persone ne fanno uso».Ivi, p. 173.</vt:lpstr>
      <vt:lpstr>La P4C: dal Progetto alla Pratica  La metodologia autocorrettiva  Nell’atto di riconoscere la propria fallibilità, lascia emergere via via delle verità che non sono assolute e, in quanto tali - afferma Lipman- «molto simili a noi uomini(…), fragili, reversibili, soggette a controversie e, in fin dei conti, periture. Ma non per questo cessano di essere verità». M. Lipman, “Il cammino della ricerca”, in CRIF Bollettino, n. 0 1994. </vt:lpstr>
      <vt:lpstr> P4C: dal Progetto alla Pratica  Nella P4C Filosofare è il processo  che può essere contrapposto al prodotto (le filosofie);   l’apprendimento dei prodotti della tradizione filosofica invero non garantisce il filosofare.  Lipman lo propone come  «nuova forma di attivismo pedagogico,  capace di superare il prevalente orientamento tecnicistico ed economicistico dell’educazione americana» di allora e che si presenta funzionale e congeniale all’educazione del pensiero nella complessità e «liquidità»  dei nostri tempi.</vt:lpstr>
      <vt:lpstr>  La Philosophy for Children (P4C): dal Progetto alla Pratica        La P4C: dal Progetto alla Pratica  La Logica nella P4C Il dialogo euristico-socratico utilizzato nella CdR va oltre il mero conversare  È l’incontro di modalità di pensiero,  analisi, prospettive epistemologiche e metafisiche,  che si realizza mediante l’uso vieppiù competente - favorito dalla pratica riflessiva - della logica  (non tanto quella classica sillogistica, quanto quella argomentativa, delle buone ragioni)-  e dell’apertura all’altro.       </vt:lpstr>
      <vt:lpstr> La P4C: dal Progetto alla Pratica La Logica nella P4C esercizio e potenziamento della ragionevolezza e del pensiero critico - creatività -consapevolezza della responsabilità  (pensiero caring) - flessibilità verso il cambiamento di   prospettiva - autonomia di giudizio nella disponibilità all’interazione,  al riconoscimento/valorizzazione dell’altro - sensibilità al contesto e ai valori democratici.</vt:lpstr>
      <vt:lpstr>            La P4C: dal Progetto alla Pratica Presupposti della P4C Una democrazia partecipativa richiede un apprendimento fondato sul pensare bene e fare buona ricerca. La scuola, sede precipua dell’apprendimento, deputata a educare democraticamente, non dimostra una simile impostazione (ancor oggi predomina l’assertività, trasmissività e direttività del docente cui corrisponde il pensiero omologato del discente);  tale stile pedagogico-didattico emergente non di rado nelle prime sessioni della P4C costituisce un freno per il successo della stessa e il possibile abbandono dell’esperienza:  al docente/formatore compete mettersi in discussione, disporsi all’ascolto e ad apprendere anche da chi ritiene meno esperto e competente, saper usare gli strumenti logico-argomentativi, emancipandosi dal ragionamento assiomatico, stereotipato o tendente ad economizzare lo sforzo del pensare e ad usare il pensiero «ingenuo».</vt:lpstr>
      <vt:lpstr>P4C: dal Progetto alla Pratica  Presupposti della P4C- Pensare bene  Pensare bene implica la disposizione al filosofare con i propri pari (bambini, ragazzi o adulti) in una Comunità (perciò non in modo solitario o autocentrato, alieno dal confronto, come nell’immagine del filosofo «eretto» consegnato dalla storia della filosofia), bensì in una ricerca basata sulle ‘inclinazioni’* (v. nota 1)all’indagine, all’altro e al suo pensiero, a travalicare il noto, aprendosi a «mondi comunque possibili» ** (v. nota 2) (attraverso la logica a)(v. nota 3) e nella consapevolezza metodologica tendente al fallibilismo: la scuola è per lo più tesa alla verificazione e molto meno al fallibilismo. </vt:lpstr>
      <vt:lpstr>P4C: dal Progetto alla Pratica Presupposti della P4C            La P4C: dal Progetto alla Pratica  Se il pensiero critico è necessario, esso non è però sufficiente per porre i partecipanti nella condizione di fare buona ricerca: per Lipman, il pensiero multidimensionale e complesso caratterizzante la P4C si serve altresì del pensiero creativo e etico-valoriale («caring»), realizzando una continua transazione di questi tre tipi di pensiero (peraltro l’educazione delle emozioni è una componente essenziale nell’educare a un giudizio migliore).</vt:lpstr>
      <vt:lpstr>La P4C: dal Progetto alla Pratica  Il PENSIERO CRITICO si esercita se  l’elaborazione del giudizio mostra: - consapevolezza dei criteri (principi-valori), come: leggi, norme, principi, ideali, obiettivi, standard, metodi o procedure attinenti a consistenza, rilevanza, precisione, accettabilità, sufficienza. </vt:lpstr>
      <vt:lpstr>La P4C: dal Progetto alla Pratica  Il pensiero critico nella P4C si esercita attraverso: sensibilità al contesto (un buon giudizio in un contesto può essere non buono in altro contesto):   - capacità di cogliere sfumature,  circostanze eccezionali, modelli complessivi… - autocorrettività:  capacità di rilevare gli errori nel pensiero proprio e altrui  (cattive inferenze, incoerenze, errori logici),  - capacità di usare analogie utilizzate dagli altri componenti - di essere aperti al fallibilismo,  e disporsi a considerare la propria visione come  prospettica e falsificabile. </vt:lpstr>
      <vt:lpstr>         La Philosophy for Children (P4C): dal Progetto alla Pratica  Nota riflessiva:  il docente/facilitatore alle prime armi e/o la cui forma mentis è impostata sul modello tradizionale, stenterà ad analizzare l’attivazione/esercizio di un tale pensiero;  tuttavia  quando si lasci affascinare  dall’avventura del filosofare  perseverando nell’impresa del proprio  domandare radicale  darà prova di accettare la sfida  con buoni risultati per sé e i membri della CdR.       a cura di Maria Rosalba Lupia 30 aprile 2021</vt:lpstr>
      <vt:lpstr>La P4C: dal Progetto alla Pratica  La Scuola della CdR guida progressivamente il docente a cambiare stile: da vate diventa esploratore, insieme con gli alunni lungo il sentiero della ricerca, aiutando sempre a connettere il pensare con il fare, l’essere con l’agire, nella tensione verso il saper essere. Egli cessa di essere magister – al servizio di quella Bildung intesa come sbilanciamento verso un ideale di conformazione di individui da acculturare-  ma, ponendosi bensì in una situazione di continuo apprendimento, persegue una Bildung centrata su una processualità aperta, sull’esplicazione di una natura umana intesa come possibilità infinita.</vt:lpstr>
      <vt:lpstr>          La P4C: dal Progetto alla Pratica  Il pensiero creativo nella P4C si esercita se il pensiero utilizza le dimensioni: - immaginativa - olistica - inventiva - generativa dimensioni a scuola ancora poco esplorate.  Esse vanno apprese sia dal docente facilitatore sia dagli studenti della CdR nel corso dell’esperienza motivata e continua della P4C</vt:lpstr>
      <vt:lpstr> La P4C: dal Progetto alla Pratica  Il pensiero caring nella P4C Si esercita come pensiero etico-valoriale che utilizza le dimensioni : - responsabilità - elogiativa - normativa - affettiva - empatica Nota riflessiva: ad eccezione di quella della responsabilità, implicante una spiccata capacità riflessiva (del pensiero che si autogiudica),  alcune di queste dimensioni sono relativamente più facili da esperire se il docente facilitatore mostra di coltivare una buona predisposizione umana. </vt:lpstr>
      <vt:lpstr>          La P4C: dal Progetto alla Pratica   La P4C è un  vero e proprio laboratorio  del confilosofare, sensibile al contesto, inquisitivo, autocorrettivo ed emancipativo.  Il curricolo, pluridimensionale  – in quanto non solo filosofico, ma anche    pedagogico e didattico-  s’invera in sessioni con caratteristiche, funzioni, modalità operative sue proprie- e tali da non essere confuse con altre esperienze speculative analoghe  del fare filosofia con i bambini.  </vt:lpstr>
      <vt:lpstr>           La P4C: dal Progetto alla Pratica Caratteristiche: - organizzazione dello spazio - ascolto attivo   - lettura dei testi specifici (v. diap.38 e 39)  - ruolo dell’ oltre- socratico facilitatore - costruzione dell’agenda - formulazione del piano di discussione  - dialogo diverso dal mero conversare  - impostazione pluriprospettica delle «buone ragioni» - autovalutazione ed autocorrezione    contestuale - metacognizione.  </vt:lpstr>
      <vt:lpstr>La P4C: dal Progetto alla Pratica  A scuola costituisce un progetto  - verticale: dall’infanzia al biennio delle scuole superiori, ma anche oltre - orizzontale: coinvolgimento genitori degli  alunni - trasversale quale iter meta/fantacognitivo   </vt:lpstr>
      <vt:lpstr>La P4C: dal Progetto alla Pratica  Nella sua veste curricolare, prospetta come parti costitutive:   - finalità  - obiettivi generali  - obiettivi didattici  - strumenti  - metodologia operativa  - valutazione e autovalutazione  Sono la pista per la realizzazione della esperienza del filosofare in una CdR/ CdRF </vt:lpstr>
      <vt:lpstr>La P4C: dal Progetto alla Pratica Il Facilitatore (v. es.) Ruolo complesso che può così sintetizzarsi: - modello e membro alla pari, esercitante il ruolo di ignorante, confidenziale, fiducioso e aperto alle varie identità presenti nel gruppo comunitario. -  chiede la parola alzando la mano, attende il suo turno per parlare -  non emette giudizi di valore, né asserzioni tendenziose - Ascolta attentamente, non dà risposte, ma pone domande giuste al momento giusto. Facilita, sollecita, orienta il dialogo, vigilando sulla correttezza e l’efficacia dialogica, chiede ragioni,controragioni, esempi, controesempi…. - svolge la duplice funzione regolativa ed epistemica</vt:lpstr>
      <vt:lpstr>          La P4C: dal Progetto alla Pratica  L’osservazione e l’analisi - ormai consolidate per i formatori della P4C - nelle  e sulle sessioni della P4C  con  bambini e ragazzi, nonché il ricorso a  modalità e materiali medesimi (come i testi  del curricolo di  Lipman) nella formazione dei facilitatori dimostra straordinariamente l’attivazione di processi logico-dialogici, sociali ed esperienziali analoghi a quelli che si realizzano con i bambini.</vt:lpstr>
      <vt:lpstr>La P4C: dal Progetto alla Pratica           La P4C: dal Progetto alla Pratica  L’osservazione e l’analisi delle sessioni in CdR mostrano: l’attenzione all’alterità,  il ridestarsi dello stupore e del domandare radicale (peculiarità scarsamente attribuibile agli adulti), l’esercizio di logos, pathos ed  ethos,   la progressiva capacità di concettualizzazione ed astrazione, connessione di teoria e prassi,  universale e particolare,  individuale e collettivo,  intelligenza cognitiva ed emotiva,  esperienza anche di una dissonanza cognitiva emendativa,  e foriera di visioni pluriprospettiche, flessibilità e democrazia. </vt:lpstr>
      <vt:lpstr>La P4C: dal Progetto alla Pratica   Alcune declinazioni del curricolo   - successo scolastico/prevezione dispersione - prevenzione razzismo e xenofobia - formazione docenti facilitatori - diversabilità/BES - differenza di genere - educare un giudizio migliore imparando a pensare - formazione operatori socio-sanitari - ecodialogo: educazione ambientale, sostenibilità                       (v. Agenda 2030) e dialogo filosofico.</vt:lpstr>
      <vt:lpstr> La P4C: dal Progetto alla Pratica  Ovunque venga praticata, anche quando presenti qualche difficoltà,  la P4C suscita interesse ed entusiasmo crescenti in chi non si lasci condizionare da pregiudizi, rigidi schematismi logici e da quel sapere ingenuo che si sottrae al  vaglio della critica,  favorendo l’acquisizione delle life skills - riconosciute e sostenute dall’ONU, dall’UNICEF e dall’O.M.S.- in quanto adatte ad ogni contesto- tra cui primeggiano l’acquisizione del pensiero critico e creativo, l’attenzione al contesto, le capacità autovalutative:  pilastri formativi nel curricolo di Lipman. </vt:lpstr>
      <vt:lpstr>La P4C: dal Progetto alla Pratica  Il Progetto si configura pertanto come  impareggiabile proposta per qualificare e arricchire l’offerta formativa a scuola - con allievi e genitori -altrove con adulti «A school of freedom», pubblicazione dell’UNESCO annovera la P4C nella sua specifica prospettiva.</vt:lpstr>
      <vt:lpstr>         La P4C: dal Progetto alla Prassi  Diap. n. 36: Appendice/ Indice dipositive                     dalla n.37 alla n. 40.                        Indice - diap. n. 37: Note: n. 1 e n. 2 a diap. n. 18 «Presupposti della P4C, Pensare bene» - diap. n. 38: Nota a) n. 3 a diap. n. 18  - diap. n. 39: Il docente come facilitatore e              modello: esempio di dialogo tra docente              facilitatore e alunni - diap. n. 40: Testi del curricolo dalla scuola                            dell’’infanzia alla scuola primaria - diap. n. 41: Testi del curricolo dalla scuola        secondaria di primo grado al biennio delle        superiori.         </vt:lpstr>
      <vt:lpstr> La P4C: dal Progetto alla Pratica  Note : n. 1 e n. 2 a diap. n. 18 «Pensare bene»                                Diap.  n. 37 nota 1* Cfr. A. Cavarero, Inclinazioni. Critica della rettitudine, Raffaello Cortina, Milano 2013.  nota 2** «(…) ragionare significa esplorare possibilità, dunque mondi, /casi/situazioni possibili, e anche impossibili. Questa esplorazione di possibilità (che è comune ad ogni tipo di impresa intellettuale) è esercitata in modo specifico e sistematico in filosofia, che non per nulla è caratterizzata a volte come speculazione razionale.  D’altra parte, in ogni ragionamento, anche il più semplice, è implicata una visione della realtà, di come è, e di come potrebbe essere». (Cfr. F. D’Agostini, I mondi comunque possibili. Logica per la filosofia e il ragionamento comune, Bollati-Boringhieri, Torino 2012, p. 13).</vt:lpstr>
      <vt:lpstr>            La P4C: dal Progetto alla Pratica Nota a) a diap. n. 18 «pensare bene»                        Diap. n. 38 «(…) in ogni caso e in ogni prospettiva, la logica è lo studio del ragionamento o inferenza, ossia del processo per cui deriviamo conclusioni da premesse (…). Non c’è bisogno della logica per ragionare, anche piuttosto bene; ma in qualche caso emergono dubbi e perplessità, o un ragionamento sembra perfettamente plausibile ma in realtà non lo è affatto. Da qui ha origine la logica, ossia la riflessione su come funziona il procedimento che si esprime con ‘p dunque q’, (dove p è la premessa  e q è la conclusione), e quali siano le sue forme valide». (Cfr. F. D’agostini, op. cit., p. 9).</vt:lpstr>
      <vt:lpstr>  La P4C: dal Progetto alla Pratica Il docente come facilitatore e modello                            Diap. n. 39 Breve dialogo (esempio) tra un docente facilitatore e tre studenti di una prima classe di una scuola secondaria di primo grado Ins.: Perché vai a scuola?                     1° Studente: Per ricevere un’istruzione. Ins.: Che cos’è un’istruzione?                    2° Studente: Sapere tutte le risposte Ins.: Le persone istruite sanno tutte le risposte?                   3° Studente: Certo che le sanno! Ins.: Io sono una persona istruita?                   1° Studente: Certamente! Ins.: ed io so tutte le risposte?                   3° studente: Non saprei, lei ci fa sempre domande. Ins.: Così, io sono grande ed istruito, però faccio domande, voi, invece,                       siete ragazzi e date le risposte, giusto?                   2° studente:  Lei vuole dire che più uno è istruito, più fa                    domande anziché dare risposte? È così? Ins.:  Voi che cosa ne pensate?  </vt:lpstr>
      <vt:lpstr>   La P4C:dal Progetto alla Pratica   Testi del curricolo dalla scuola   dell’’infanzia alla scuola primaria:                    Diap. n.40  Sharp A.M., L’ospedale delle bambole, Liguori (3-6 anni) Sharp A.M., Dare senso al mio mondo, Liguori (manuale) Lipman M., Elfie, Liguori (6-8 anni) Gazzard A. Lipman M., Mettiamo insieme i pensieri, Liguori (manuale) Lipman M., Kio &amp; Gus, Liguori (7-9 anni) Lipman M., Stupirsi di fronte al mondo, Liguori (manuale) Lipman M., Pixie, Liguori (8-10 anni) Lipman M., Alla ricerca dei significati, Liguori (manuale) ) </vt:lpstr>
      <vt:lpstr> LA P4C: dal Progetto alla Prassi I testi del curricolo per la scuola secondaria di I grado e il biennio delle superiori                      Diap. n. 41 Lipman M., Il prisma dei perché, Liguori (11-13 anni) Lipman M. – Sharp A.M. – Oscanyan F.S., L’indagine filosofica, Liguori (manuale) Lipman M., Lisa, Liguori (12-15 anni) Lipman M., L’indagine etica, Liguori (manuale) Lipman M., Mark, Liguori (16-18 anni) Lipman M. – Sharp A.M., L’indagine sociale, Liguori (manuale)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Philosophy for Children (P4C).  Dal Progetto alla Pratica a cura di Maria Rosalba Lupia     30.04.2021</dc:title>
  <dc:creator>Dott. Maria R. Lupia</dc:creator>
  <cp:keywords/>
  <cp:lastModifiedBy>Antonio Cosentino</cp:lastModifiedBy>
  <cp:revision>142</cp:revision>
  <dcterms:created xsi:type="dcterms:W3CDTF">2021-04-21T16:34:57Z</dcterms:created>
  <dcterms:modified xsi:type="dcterms:W3CDTF">2021-07-23T09:26:09Z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