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6" r:id="rId4"/>
    <p:sldId id="261" r:id="rId5"/>
    <p:sldId id="259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7DEFBE-9906-4058-8575-E9C110931FC5}" v="4" dt="2021-07-20T11:19:53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0" y="20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809CC-116B-4CB8-AFDC-78C547ED0F7B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A185A-7C5C-42BF-9FA2-E5E6935910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86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A185A-7C5C-42BF-9FA2-E5E6935910F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86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A185A-7C5C-42BF-9FA2-E5E6935910F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38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A185A-7C5C-42BF-9FA2-E5E6935910F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17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529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26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134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595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704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393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972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598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557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AB5183-077C-44D2-AB44-72B4AEE7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0C1B44-45AF-4426-B01D-E4745ADE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F164AB-CE6C-4C8F-B641-EC188316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02A9DE-8795-4894-9FEA-8B50D29FC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830421-FD5E-4735-9B39-4DCD53DC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56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64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27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68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51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92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26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48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76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C5EE1B-8A57-45A5-8640-8BC3494EF1A0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E7EB713-BB1D-4FB7-ADE3-3E6A8BE36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1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20DE1-C123-415C-B448-F4513ADED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107" y="911569"/>
            <a:ext cx="9144000" cy="2387600"/>
          </a:xfrm>
        </p:spPr>
        <p:txBody>
          <a:bodyPr>
            <a:normAutofit/>
          </a:bodyPr>
          <a:lstStyle/>
          <a:p>
            <a:r>
              <a:rPr lang="it-IT" dirty="0">
                <a:latin typeface="Adobe Garamond Pro Bold" panose="02020702060506020403" pitchFamily="18" charset="0"/>
              </a:rPr>
              <a:t>Il dialogo e i suoi valori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EC283A-6B13-4290-8823-18F16A8C3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5995"/>
            <a:ext cx="9144000" cy="1655762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2"/>
                </a:solidFill>
                <a:latin typeface="Adobe Garamond Pro Bold" panose="02020702060506020403" pitchFamily="18" charset="0"/>
              </a:rPr>
              <a:t>Matteo santarelli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70B886-BDAA-476C-8D43-C6FA89096C73}"/>
              </a:ext>
            </a:extLst>
          </p:cNvPr>
          <p:cNvSpPr txBox="1"/>
          <p:nvPr/>
        </p:nvSpPr>
        <p:spPr>
          <a:xfrm>
            <a:off x="848412" y="5105691"/>
            <a:ext cx="935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Adobe Garamond Pro Bold" panose="02020702060506020403" pitchFamily="18" charset="0"/>
              </a:rPr>
              <a:t>  Scuola estiva di Acuto 												Luglio 2021</a:t>
            </a:r>
            <a:endParaRPr lang="it-IT" dirty="0">
              <a:solidFill>
                <a:schemeClr val="tx2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5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3A6FD-FBF2-4A12-B530-474E24BC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201"/>
            <a:ext cx="10515600" cy="1325563"/>
          </a:xfrm>
        </p:spPr>
        <p:txBody>
          <a:bodyPr/>
          <a:lstStyle/>
          <a:p>
            <a:r>
              <a:rPr lang="it-IT" dirty="0">
                <a:latin typeface="Adobe Garamond Pro Bold" panose="02020702060506020403" pitchFamily="18" charset="0"/>
              </a:rPr>
              <a:t>Gli autori di riferimento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930865-3161-457D-B4B6-AE7AF7EBE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5981"/>
            <a:ext cx="5766743" cy="54240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cap="none" dirty="0">
              <a:latin typeface="Adobe Garamond Pro" panose="02020502060506020403" pitchFamily="18" charset="0"/>
            </a:endParaRPr>
          </a:p>
          <a:p>
            <a:pPr marL="0" indent="0">
              <a:buNone/>
            </a:pPr>
            <a:r>
              <a:rPr lang="it-IT" sz="1800" cap="none" dirty="0">
                <a:latin typeface="Adobe Garamond Pro" panose="02020502060506020403" pitchFamily="18" charset="0"/>
              </a:rPr>
              <a:t>Hans </a:t>
            </a:r>
            <a:r>
              <a:rPr lang="it-IT" sz="1800" cap="none" dirty="0" err="1">
                <a:latin typeface="Adobe Garamond Pro" panose="02020502060506020403" pitchFamily="18" charset="0"/>
              </a:rPr>
              <a:t>Joas</a:t>
            </a:r>
            <a:r>
              <a:rPr lang="it-IT" sz="1800" cap="none" dirty="0">
                <a:latin typeface="Adobe Garamond Pro" panose="02020502060506020403" pitchFamily="18" charset="0"/>
              </a:rPr>
              <a:t> (1948) è un sociologo e filosofo tedesco. </a:t>
            </a:r>
          </a:p>
          <a:p>
            <a:pPr marL="0" indent="0">
              <a:buNone/>
            </a:pPr>
            <a:r>
              <a:rPr lang="it-IT" sz="1800" cap="none" dirty="0">
                <a:latin typeface="Adobe Garamond Pro" panose="02020502060506020403" pitchFamily="18" charset="0"/>
              </a:rPr>
              <a:t>Opere principali: 1) Monografia su George Herbert Mead (1985): l’intersoggettività pratica</a:t>
            </a:r>
          </a:p>
          <a:p>
            <a:pPr marL="0" indent="0">
              <a:buNone/>
            </a:pPr>
            <a:r>
              <a:rPr lang="it-IT" sz="1800" cap="none" dirty="0">
                <a:latin typeface="Adobe Garamond Pro" panose="02020502060506020403" pitchFamily="18" charset="0"/>
              </a:rPr>
              <a:t>2) La creatività dell’azione (1992)</a:t>
            </a:r>
          </a:p>
          <a:p>
            <a:pPr marL="0" indent="0">
              <a:buNone/>
            </a:pPr>
            <a:r>
              <a:rPr lang="it-IT" sz="1800" cap="none" dirty="0">
                <a:latin typeface="Adobe Garamond Pro" panose="02020502060506020403" pitchFamily="18" charset="0"/>
              </a:rPr>
              <a:t>3) Come nascono i valori (1997)</a:t>
            </a:r>
          </a:p>
          <a:p>
            <a:pPr marL="0" indent="0">
              <a:buNone/>
            </a:pPr>
            <a:r>
              <a:rPr lang="it-IT" sz="1800" cap="none" dirty="0">
                <a:latin typeface="Adobe Garamond Pro" panose="02020502060506020403" pitchFamily="18" charset="0"/>
              </a:rPr>
              <a:t>John Dewey (1859-1952), pedagogista e filosofo americano</a:t>
            </a:r>
          </a:p>
          <a:p>
            <a:pPr marL="0" indent="0">
              <a:buNone/>
            </a:pPr>
            <a:r>
              <a:rPr lang="it-IT" sz="1800" cap="none" dirty="0">
                <a:latin typeface="Adobe Garamond Pro" panose="02020502060506020403" pitchFamily="18" charset="0"/>
              </a:rPr>
              <a:t>Opere principali:</a:t>
            </a:r>
          </a:p>
          <a:p>
            <a:pPr marL="0" indent="0">
              <a:buNone/>
            </a:pPr>
            <a:r>
              <a:rPr lang="it-IT" sz="1800" cap="none" dirty="0">
                <a:latin typeface="Adobe Garamond Pro" panose="02020502060506020403" pitchFamily="18" charset="0"/>
              </a:rPr>
              <a:t>1) Democracy and </a:t>
            </a:r>
            <a:r>
              <a:rPr lang="it-IT" sz="1800" cap="none" dirty="0" err="1">
                <a:latin typeface="Adobe Garamond Pro" panose="02020502060506020403" pitchFamily="18" charset="0"/>
              </a:rPr>
              <a:t>Education</a:t>
            </a:r>
            <a:r>
              <a:rPr lang="it-IT" sz="1800" cap="none" dirty="0">
                <a:latin typeface="Adobe Garamond Pro" panose="02020502060506020403" pitchFamily="18" charset="0"/>
              </a:rPr>
              <a:t> (1916)</a:t>
            </a:r>
          </a:p>
          <a:p>
            <a:pPr marL="0" indent="0">
              <a:buNone/>
            </a:pPr>
            <a:r>
              <a:rPr lang="it-IT" sz="1800" cap="none" dirty="0">
                <a:latin typeface="Adobe Garamond Pro" panose="02020502060506020403" pitchFamily="18" charset="0"/>
              </a:rPr>
              <a:t>2) The Public and </a:t>
            </a:r>
            <a:r>
              <a:rPr lang="it-IT" sz="1800" cap="none" dirty="0" err="1">
                <a:latin typeface="Adobe Garamond Pro" panose="02020502060506020403" pitchFamily="18" charset="0"/>
              </a:rPr>
              <a:t>its</a:t>
            </a:r>
            <a:r>
              <a:rPr lang="it-IT" sz="1800" cap="none" dirty="0">
                <a:latin typeface="Adobe Garamond Pro" panose="02020502060506020403" pitchFamily="18" charset="0"/>
              </a:rPr>
              <a:t> </a:t>
            </a:r>
            <a:r>
              <a:rPr lang="it-IT" sz="1800" cap="none" dirty="0" err="1">
                <a:latin typeface="Adobe Garamond Pro" panose="02020502060506020403" pitchFamily="18" charset="0"/>
              </a:rPr>
              <a:t>Problems</a:t>
            </a:r>
            <a:r>
              <a:rPr lang="it-IT" sz="1800" cap="none" dirty="0">
                <a:latin typeface="Adobe Garamond Pro" panose="02020502060506020403" pitchFamily="18" charset="0"/>
              </a:rPr>
              <a:t> (1927)</a:t>
            </a:r>
          </a:p>
          <a:p>
            <a:pPr marL="0" indent="0">
              <a:buNone/>
            </a:pPr>
            <a:r>
              <a:rPr lang="it-IT" sz="1800" cap="none" dirty="0">
                <a:latin typeface="Adobe Garamond Pro" panose="02020502060506020403" pitchFamily="18" charset="0"/>
              </a:rPr>
              <a:t>3) </a:t>
            </a:r>
            <a:r>
              <a:rPr lang="it-IT" sz="1800" cap="none" dirty="0" err="1">
                <a:latin typeface="Adobe Garamond Pro" panose="02020502060506020403" pitchFamily="18" charset="0"/>
              </a:rPr>
              <a:t>Logic</a:t>
            </a:r>
            <a:r>
              <a:rPr lang="it-IT" sz="1800" cap="none" dirty="0">
                <a:latin typeface="Adobe Garamond Pro" panose="02020502060506020403" pitchFamily="18" charset="0"/>
              </a:rPr>
              <a:t> (1938)</a:t>
            </a:r>
          </a:p>
          <a:p>
            <a:pPr marL="342900" indent="-342900">
              <a:buAutoNum type="arabicParenR"/>
            </a:pPr>
            <a:endParaRPr lang="it-IT" sz="1800" cap="none" dirty="0">
              <a:latin typeface="Adobe Garamond Pro" panose="02020502060506020403" pitchFamily="18" charset="0"/>
            </a:endParaRPr>
          </a:p>
          <a:p>
            <a:pPr marL="0" indent="0">
              <a:buNone/>
            </a:pPr>
            <a:endParaRPr lang="it-IT" sz="1800" cap="none" dirty="0">
              <a:latin typeface="Adobe Garamond Pro" panose="02020502060506020403" pitchFamily="18" charset="0"/>
            </a:endParaRPr>
          </a:p>
        </p:txBody>
      </p:sp>
      <p:pic>
        <p:nvPicPr>
          <p:cNvPr id="5" name="Immagine 4" descr="Immagine che contiene persona, uomo, interni&#10;&#10;Descrizione generata automaticamente">
            <a:extLst>
              <a:ext uri="{FF2B5EF4-FFF2-40B4-BE49-F238E27FC236}">
                <a16:creationId xmlns:a16="http://schemas.microsoft.com/office/drawing/2014/main" id="{62C611F4-F7F2-4986-8E45-5E446FE73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56" y="939967"/>
            <a:ext cx="3460684" cy="5532438"/>
          </a:xfrm>
          <a:prstGeom prst="rect">
            <a:avLst/>
          </a:prstGeom>
        </p:spPr>
      </p:pic>
      <p:pic>
        <p:nvPicPr>
          <p:cNvPr id="6" name="Immagine 5" descr="Immagine che contiene uomo, persona, indossando, tuta&#10;&#10;Descrizione generata automaticamente">
            <a:extLst>
              <a:ext uri="{FF2B5EF4-FFF2-40B4-BE49-F238E27FC236}">
                <a16:creationId xmlns:a16="http://schemas.microsoft.com/office/drawing/2014/main" id="{0B8E8F38-E0D8-49F8-88C9-FF77B028F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0" y="939967"/>
            <a:ext cx="3139440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9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>
            <a:extLst>
              <a:ext uri="{FF2B5EF4-FFF2-40B4-BE49-F238E27FC236}">
                <a16:creationId xmlns:a16="http://schemas.microsoft.com/office/drawing/2014/main" id="{710BDC6A-27CF-4D3D-987D-A64004D1B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6">
            <a:extLst>
              <a:ext uri="{FF2B5EF4-FFF2-40B4-BE49-F238E27FC236}">
                <a16:creationId xmlns:a16="http://schemas.microsoft.com/office/drawing/2014/main" id="{E7FCAC22-642A-422B-8E48-FC011B5CD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EBB4D63D-5B79-4759-930C-06044A25A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C80661D-03E7-4C80-9634-B3F09E3E8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A3758B-0FB4-4446-B0D7-04F22D909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4" name="Picture 21">
            <a:extLst>
              <a:ext uri="{FF2B5EF4-FFF2-40B4-BE49-F238E27FC236}">
                <a16:creationId xmlns:a16="http://schemas.microsoft.com/office/drawing/2014/main" id="{05B38583-B7C2-4CC4-8443-0EFBBE632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23">
            <a:extLst>
              <a:ext uri="{FF2B5EF4-FFF2-40B4-BE49-F238E27FC236}">
                <a16:creationId xmlns:a16="http://schemas.microsoft.com/office/drawing/2014/main" id="{99500B89-7D7E-43FE-B71B-41BBBCC30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1719737" cy="6392969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D809DE-68F4-4269-8411-FBEFA78A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74209" cy="61410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7112996-259B-4E03-8552-5FF17CAE4B3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82" y="527762"/>
            <a:ext cx="3241823" cy="4968312"/>
          </a:xfrm>
          <a:prstGeom prst="rect">
            <a:avLst/>
          </a:prstGeom>
        </p:spPr>
      </p:pic>
      <p:pic>
        <p:nvPicPr>
          <p:cNvPr id="10" name="Segnaposto contenuto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028182B3-E721-4156-899B-4AC8FFC5BCE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74" y="527761"/>
            <a:ext cx="4471480" cy="49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9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6F16F-328A-42E8-B11F-78F084BB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39" y="412422"/>
            <a:ext cx="10396882" cy="115196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it-IT" sz="5300" dirty="0">
                <a:latin typeface="Adobe Garamond Pro" panose="02020502060506020403" pitchFamily="18" charset="0"/>
              </a:rPr>
              <a:t>valori e </a:t>
            </a:r>
            <a:r>
              <a:rPr lang="it-IT" sz="5300" i="1" dirty="0" err="1">
                <a:latin typeface="Adobe Garamond Pro" panose="02020502060506020403" pitchFamily="18" charset="0"/>
              </a:rPr>
              <a:t>debunking</a:t>
            </a:r>
            <a:br>
              <a:rPr lang="it-IT" dirty="0">
                <a:latin typeface="Adobe Garamond Pro" panose="02020502060506020403" pitchFamily="18" charset="0"/>
              </a:rPr>
            </a:br>
            <a:endParaRPr lang="it-IT" sz="3600" i="1" dirty="0">
              <a:latin typeface="Adobe Garamond Pro" panose="020205020605060204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6AE2F5-2306-442A-A6AF-A87F9B19F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76" y="2907402"/>
            <a:ext cx="11193152" cy="546129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it-IT" sz="2000" i="1" cap="none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r>
              <a:rPr lang="it-IT" sz="2000" i="1" cap="none" dirty="0" err="1">
                <a:latin typeface="Adobe Garamond Pro" panose="02020502060506020403" pitchFamily="18" charset="0"/>
              </a:rPr>
              <a:t>Debunking</a:t>
            </a:r>
            <a:r>
              <a:rPr lang="it-IT" sz="2000" cap="none" dirty="0">
                <a:latin typeface="Adobe Garamond Pro" panose="02020502060506020403" pitchFamily="18" charset="0"/>
              </a:rPr>
              <a:t>: dietro i valori, c’è il potere; ogni valore è effetto di un atto di affermazione (es. Nietzsche; </a:t>
            </a:r>
            <a:r>
              <a:rPr lang="it-IT" cap="none" dirty="0">
                <a:latin typeface="Adobe Garamond Pro" panose="02020502060506020403" pitchFamily="18" charset="0"/>
              </a:rPr>
              <a:t>S</a:t>
            </a:r>
            <a:r>
              <a:rPr lang="it-IT" sz="2000" cap="none" dirty="0">
                <a:latin typeface="Adobe Garamond Pro" panose="02020502060506020403" pitchFamily="18" charset="0"/>
              </a:rPr>
              <a:t>chmitt vs. la </a:t>
            </a:r>
            <a:r>
              <a:rPr lang="it-IT" sz="2000" i="1" cap="none" dirty="0">
                <a:latin typeface="Adobe Garamond Pro" panose="02020502060506020403" pitchFamily="18" charset="0"/>
              </a:rPr>
              <a:t>tirannia dei valori</a:t>
            </a:r>
            <a:r>
              <a:rPr lang="it-IT" sz="2000" cap="none" dirty="0">
                <a:latin typeface="Adobe Garamond Pro" panose="02020502060506020403" pitchFamily="18" charset="0"/>
              </a:rPr>
              <a:t>).</a:t>
            </a:r>
          </a:p>
          <a:p>
            <a:pPr marL="0" indent="0" algn="just">
              <a:buNone/>
            </a:pPr>
            <a:endParaRPr lang="it-IT" sz="2000" cap="none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000" cap="none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000" cap="none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000" cap="none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000" cap="none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000" cap="none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000" cap="none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100" i="1" cap="none" dirty="0">
              <a:solidFill>
                <a:schemeClr val="bg1"/>
              </a:solidFill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100" i="1" cap="none" dirty="0">
              <a:solidFill>
                <a:schemeClr val="bg1"/>
              </a:solidFill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r>
              <a:rPr lang="it-IT" sz="2100" i="1" cap="none" dirty="0">
                <a:solidFill>
                  <a:schemeClr val="bg1"/>
                </a:solidFill>
                <a:latin typeface="Adobe Garamond Pro" panose="02020502060506020403" pitchFamily="18" charset="0"/>
              </a:rPr>
              <a:t>1) Riduzionismo</a:t>
            </a:r>
            <a:r>
              <a:rPr lang="it-IT" sz="2100" cap="none" dirty="0">
                <a:solidFill>
                  <a:schemeClr val="bg1"/>
                </a:solidFill>
                <a:latin typeface="Adobe Garamond Pro" panose="02020502060506020403" pitchFamily="18" charset="0"/>
              </a:rPr>
              <a:t>. I valori emergono </a:t>
            </a:r>
            <a:r>
              <a:rPr lang="it-IT" sz="2100" i="1" cap="none" dirty="0">
                <a:solidFill>
                  <a:schemeClr val="bg1"/>
                </a:solidFill>
                <a:latin typeface="Adobe Garamond Pro" panose="02020502060506020403" pitchFamily="18" charset="0"/>
              </a:rPr>
              <a:t>anche </a:t>
            </a:r>
            <a:r>
              <a:rPr lang="it-IT" sz="2100" cap="none" dirty="0">
                <a:solidFill>
                  <a:schemeClr val="bg1"/>
                </a:solidFill>
                <a:latin typeface="Adobe Garamond Pro" panose="02020502060506020403" pitchFamily="18" charset="0"/>
              </a:rPr>
              <a:t>da altre esperienze, sebbene i nostri motivi non siano mai trasparenti a noi stessi</a:t>
            </a:r>
          </a:p>
          <a:p>
            <a:pPr marL="0" indent="0" algn="just">
              <a:buNone/>
            </a:pPr>
            <a:r>
              <a:rPr lang="it-IT" sz="2100" i="1" cap="none" dirty="0">
                <a:solidFill>
                  <a:schemeClr val="bg1"/>
                </a:solidFill>
                <a:latin typeface="Adobe Garamond Pro" panose="02020502060506020403" pitchFamily="18" charset="0"/>
              </a:rPr>
              <a:t>2) Eccessivo ruolo della sovranità del soggetto</a:t>
            </a:r>
            <a:r>
              <a:rPr lang="it-IT" sz="2100" cap="none" dirty="0">
                <a:solidFill>
                  <a:schemeClr val="bg1"/>
                </a:solidFill>
                <a:latin typeface="Adobe Garamond Pro" panose="02020502060506020403" pitchFamily="18" charset="0"/>
              </a:rPr>
              <a:t>. I valori non sono solo qualcosa che poniamo, ma anche qualcosa che ci prende</a:t>
            </a:r>
          </a:p>
          <a:p>
            <a:pPr marL="0" indent="0" algn="just">
              <a:buNone/>
            </a:pPr>
            <a:endParaRPr lang="it-IT" sz="2000" cap="none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400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400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400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400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400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400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dirty="0">
              <a:latin typeface="Adobe Garamond Pro" panose="02020502060506020403" pitchFamily="18" charset="0"/>
            </a:endParaRPr>
          </a:p>
          <a:p>
            <a:pPr marL="0" indent="0">
              <a:buNone/>
            </a:pPr>
            <a:endParaRPr lang="it-IT" dirty="0">
              <a:latin typeface="Adobe Garamond Pro" panose="02020502060506020403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B15E81D-69E6-4191-B7BB-0BC24DBA4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9" y="2835028"/>
            <a:ext cx="6083824" cy="230258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1CACC6-4FD1-40C8-B09F-85F190D6B444}"/>
              </a:ext>
            </a:extLst>
          </p:cNvPr>
          <p:cNvSpPr txBox="1"/>
          <p:nvPr/>
        </p:nvSpPr>
        <p:spPr>
          <a:xfrm>
            <a:off x="7277493" y="3250643"/>
            <a:ext cx="380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dobe Garamond Pro" panose="02020502060506020403" pitchFamily="18" charset="0"/>
              </a:rPr>
              <a:t>Pietro Castellitto, intervista al </a:t>
            </a:r>
            <a:r>
              <a:rPr lang="it-IT" i="1" dirty="0">
                <a:latin typeface="Adobe Garamond Pro" panose="02020502060506020403" pitchFamily="18" charset="0"/>
              </a:rPr>
              <a:t>Corriere della sera</a:t>
            </a:r>
            <a:r>
              <a:rPr lang="it-IT" dirty="0">
                <a:latin typeface="Adobe Garamond Pro" panose="02020502060506020403" pitchFamily="18" charset="0"/>
              </a:rPr>
              <a:t>, 11 Aprile 2021</a:t>
            </a:r>
          </a:p>
        </p:txBody>
      </p:sp>
    </p:spTree>
    <p:extLst>
      <p:ext uri="{BB962C8B-B14F-4D97-AF65-F5344CB8AC3E}">
        <p14:creationId xmlns:p14="http://schemas.microsoft.com/office/powerpoint/2010/main" val="36465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6F16F-328A-42E8-B11F-78F084BB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35" y="0"/>
            <a:ext cx="10396882" cy="1151965"/>
          </a:xfrm>
        </p:spPr>
        <p:txBody>
          <a:bodyPr>
            <a:normAutofit/>
          </a:bodyPr>
          <a:lstStyle/>
          <a:p>
            <a:r>
              <a:rPr lang="it-IT" sz="4800" dirty="0">
                <a:latin typeface="Adobe Garamond Pro" panose="02020502060506020403" pitchFamily="18" charset="0"/>
              </a:rPr>
              <a:t>Un’alternativa pragmatista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6AE2F5-2306-442A-A6AF-A87F9B19F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76" y="2186364"/>
            <a:ext cx="10515600" cy="53975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900" cap="none" dirty="0">
                <a:latin typeface="Adobe Garamond Pro" panose="02020502060506020403" pitchFamily="18" charset="0"/>
              </a:rPr>
              <a:t>1) I valori nascono da una varietà di esperienze di </a:t>
            </a:r>
            <a:r>
              <a:rPr lang="it-IT" sz="1900" b="1" cap="none" dirty="0">
                <a:latin typeface="Adobe Garamond Pro" panose="02020502060506020403" pitchFamily="18" charset="0"/>
              </a:rPr>
              <a:t>auto-trascendenza</a:t>
            </a:r>
          </a:p>
          <a:p>
            <a:pPr marL="0" indent="0" algn="just">
              <a:buNone/>
            </a:pPr>
            <a:r>
              <a:rPr lang="it-IT" sz="1900" cap="none" dirty="0">
                <a:latin typeface="Adobe Garamond Pro" panose="02020502060506020403" pitchFamily="18" charset="0"/>
              </a:rPr>
              <a:t>Conversioni (James) - </a:t>
            </a:r>
            <a:r>
              <a:rPr lang="it-IT" sz="1900" i="1" cap="none" dirty="0">
                <a:latin typeface="Adobe Garamond Pro" panose="02020502060506020403" pitchFamily="18" charset="0"/>
              </a:rPr>
              <a:t>individuale</a:t>
            </a:r>
          </a:p>
          <a:p>
            <a:pPr marL="0" indent="0" algn="just">
              <a:buNone/>
            </a:pPr>
            <a:r>
              <a:rPr lang="it-IT" sz="1900" cap="none" dirty="0">
                <a:latin typeface="Adobe Garamond Pro" panose="02020502060506020403" pitchFamily="18" charset="0"/>
              </a:rPr>
              <a:t>Effervescenza collettiva (Durkheim) - </a:t>
            </a:r>
            <a:r>
              <a:rPr lang="it-IT" sz="1900" i="1" cap="none" dirty="0">
                <a:latin typeface="Adobe Garamond Pro" panose="02020502060506020403" pitchFamily="18" charset="0"/>
              </a:rPr>
              <a:t>collettivo</a:t>
            </a:r>
          </a:p>
          <a:p>
            <a:pPr marL="0" indent="0" algn="just">
              <a:buNone/>
            </a:pPr>
            <a:r>
              <a:rPr lang="it-IT" sz="1900" cap="none" dirty="0">
                <a:latin typeface="Adobe Garamond Pro" panose="02020502060506020403" pitchFamily="18" charset="0"/>
              </a:rPr>
              <a:t>Comunicazione interpersonale (Dewey) - </a:t>
            </a:r>
            <a:r>
              <a:rPr lang="it-IT" sz="1900" i="1" cap="none" dirty="0">
                <a:latin typeface="Adobe Garamond Pro" panose="02020502060506020403" pitchFamily="18" charset="0"/>
              </a:rPr>
              <a:t>intersoggettivo</a:t>
            </a:r>
          </a:p>
          <a:p>
            <a:pPr marL="0" indent="0" algn="just">
              <a:buNone/>
            </a:pPr>
            <a:r>
              <a:rPr lang="it-IT" sz="1900" cap="none" dirty="0">
                <a:latin typeface="Adobe Garamond Pro" panose="02020502060506020403" pitchFamily="18" charset="0"/>
              </a:rPr>
              <a:t>2) I valori sono il risultato dell’</a:t>
            </a:r>
            <a:r>
              <a:rPr lang="it-IT" sz="1900" b="1" cap="none" dirty="0">
                <a:latin typeface="Adobe Garamond Pro" panose="02020502060506020403" pitchFamily="18" charset="0"/>
              </a:rPr>
              <a:t>articolazione</a:t>
            </a:r>
            <a:r>
              <a:rPr lang="it-IT" sz="1900" cap="none" dirty="0">
                <a:latin typeface="Adobe Garamond Pro" panose="02020502060506020403" pitchFamily="18" charset="0"/>
              </a:rPr>
              <a:t> di queste esperienze</a:t>
            </a:r>
          </a:p>
          <a:p>
            <a:pPr marL="0" indent="0" algn="just">
              <a:buNone/>
            </a:pPr>
            <a:r>
              <a:rPr lang="it-IT" sz="1900" cap="none" dirty="0">
                <a:latin typeface="Adobe Garamond Pro" panose="02020502060506020403" pitchFamily="18" charset="0"/>
              </a:rPr>
              <a:t>Taylor: le nostre valutazioni forti sono articolabili. A loro volta, queste valutazioni ci permettono di articolare le nostre esperienze e noi stessi.</a:t>
            </a:r>
          </a:p>
          <a:p>
            <a:pPr marL="0" indent="0" algn="just">
              <a:buNone/>
            </a:pPr>
            <a:endParaRPr lang="it-IT" sz="1900" cap="none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400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400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400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dirty="0">
              <a:latin typeface="Adobe Garamond Pro" panose="02020502060506020403" pitchFamily="18" charset="0"/>
            </a:endParaRPr>
          </a:p>
          <a:p>
            <a:pPr marL="0" indent="0">
              <a:buNone/>
            </a:pPr>
            <a:endParaRPr lang="it-IT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3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6F16F-328A-42E8-B11F-78F084BB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20" y="91911"/>
            <a:ext cx="10396882" cy="1151965"/>
          </a:xfrm>
        </p:spPr>
        <p:txBody>
          <a:bodyPr>
            <a:normAutofit/>
          </a:bodyPr>
          <a:lstStyle/>
          <a:p>
            <a:r>
              <a:rPr lang="it-IT" sz="4800" dirty="0">
                <a:latin typeface="Adobe Garamond Pro" panose="02020502060506020403" pitchFamily="18" charset="0"/>
              </a:rPr>
              <a:t>Preferenze, valori, norme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6AE2F5-2306-442A-A6AF-A87F9B19F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14" y="2233393"/>
            <a:ext cx="10515600" cy="53975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sz="2400" b="1" cap="none" dirty="0">
                <a:latin typeface="Adobe Garamond Pro" panose="02020502060506020403" pitchFamily="18" charset="0"/>
              </a:rPr>
              <a:t>Differenza tra valori e preferenze (desideri, etc.):</a:t>
            </a:r>
          </a:p>
          <a:p>
            <a:pPr marL="0" indent="0" algn="just">
              <a:buNone/>
            </a:pPr>
            <a:r>
              <a:rPr lang="it-IT" sz="2400" cap="none" dirty="0">
                <a:latin typeface="Adobe Garamond Pro" panose="02020502060506020403" pitchFamily="18" charset="0"/>
              </a:rPr>
              <a:t>Se valore = preferenza, allora il dialogo sui valori è impossibile.</a:t>
            </a:r>
          </a:p>
          <a:p>
            <a:pPr marL="0" indent="0" algn="just">
              <a:buNone/>
            </a:pPr>
            <a:r>
              <a:rPr lang="it-IT" sz="2400" cap="none" dirty="0">
                <a:latin typeface="Adobe Garamond Pro" panose="02020502060506020403" pitchFamily="18" charset="0"/>
              </a:rPr>
              <a:t>I valori non sono semplicemente qualcosa a cui attribuiamo valore, ma anche qualcosa a partire da cui valutiamo ciò a cui diamo valore:</a:t>
            </a:r>
          </a:p>
          <a:p>
            <a:pPr marL="0" indent="0" algn="just">
              <a:buNone/>
            </a:pPr>
            <a:r>
              <a:rPr lang="it-IT" sz="2400" cap="none" dirty="0">
                <a:latin typeface="Adobe Garamond Pro" panose="02020502060506020403" pitchFamily="18" charset="0"/>
              </a:rPr>
              <a:t>Taylor – valutazioni forti, </a:t>
            </a:r>
            <a:r>
              <a:rPr lang="it-IT" sz="2400" cap="none" dirty="0" err="1">
                <a:latin typeface="Adobe Garamond Pro" panose="02020502060506020403" pitchFamily="18" charset="0"/>
              </a:rPr>
              <a:t>iperbeni</a:t>
            </a:r>
            <a:r>
              <a:rPr lang="it-IT" sz="2400" cap="none" dirty="0">
                <a:latin typeface="Adobe Garamond Pro" panose="02020502060506020403" pitchFamily="18" charset="0"/>
              </a:rPr>
              <a:t>; Dewey – </a:t>
            </a:r>
            <a:r>
              <a:rPr lang="it-IT" sz="2400" i="1" cap="none" dirty="0" err="1">
                <a:latin typeface="Adobe Garamond Pro" panose="02020502060506020403" pitchFamily="18" charset="0"/>
              </a:rPr>
              <a:t>evaluation</a:t>
            </a:r>
            <a:r>
              <a:rPr lang="it-IT" sz="2400" cap="none" dirty="0">
                <a:latin typeface="Adobe Garamond Pro" panose="02020502060506020403" pitchFamily="18" charset="0"/>
              </a:rPr>
              <a:t> vs. </a:t>
            </a:r>
            <a:r>
              <a:rPr lang="it-IT" sz="2400" i="1" cap="none" dirty="0" err="1">
                <a:latin typeface="Adobe Garamond Pro" panose="02020502060506020403" pitchFamily="18" charset="0"/>
              </a:rPr>
              <a:t>valuation</a:t>
            </a:r>
            <a:r>
              <a:rPr lang="it-IT" sz="2400" i="1" cap="none" dirty="0">
                <a:latin typeface="Adobe Garamond Pro" panose="02020502060506020403" pitchFamily="18" charset="0"/>
              </a:rPr>
              <a:t>; </a:t>
            </a:r>
            <a:r>
              <a:rPr lang="it-IT" sz="2400" cap="none" dirty="0">
                <a:latin typeface="Adobe Garamond Pro" panose="02020502060506020403" pitchFamily="18" charset="0"/>
              </a:rPr>
              <a:t>Frankfurt – second-</a:t>
            </a:r>
            <a:r>
              <a:rPr lang="it-IT" sz="2400" cap="none" dirty="0" err="1">
                <a:latin typeface="Adobe Garamond Pro" panose="02020502060506020403" pitchFamily="18" charset="0"/>
              </a:rPr>
              <a:t>order</a:t>
            </a:r>
            <a:r>
              <a:rPr lang="it-IT" sz="2400" cap="none" dirty="0">
                <a:latin typeface="Adobe Garamond Pro" panose="02020502060506020403" pitchFamily="18" charset="0"/>
              </a:rPr>
              <a:t> </a:t>
            </a:r>
            <a:r>
              <a:rPr lang="it-IT" sz="2400" cap="none" dirty="0" err="1">
                <a:latin typeface="Adobe Garamond Pro" panose="02020502060506020403" pitchFamily="18" charset="0"/>
              </a:rPr>
              <a:t>desires</a:t>
            </a:r>
            <a:r>
              <a:rPr lang="it-IT" sz="2400" cap="none" dirty="0">
                <a:latin typeface="Adobe Garamond Pro" panose="020205020605060204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it-IT" sz="2400" cap="none" dirty="0">
                <a:latin typeface="Adobe Garamond Pro" panose="02020502060506020403" pitchFamily="18" charset="0"/>
              </a:rPr>
              <a:t>Es. Rivalutiamo il valore che attribuiamo a una determinata persona, a partire dal valore della libertà.</a:t>
            </a:r>
          </a:p>
          <a:p>
            <a:pPr marL="0" indent="0" algn="just">
              <a:buNone/>
            </a:pPr>
            <a:r>
              <a:rPr lang="it-IT" sz="2400" b="1" cap="none" dirty="0">
                <a:latin typeface="Adobe Garamond Pro" panose="02020502060506020403" pitchFamily="18" charset="0"/>
              </a:rPr>
              <a:t>Differenza tra valori e norme:</a:t>
            </a:r>
          </a:p>
          <a:p>
            <a:pPr marL="0" indent="0" algn="just">
              <a:buNone/>
            </a:pPr>
            <a:r>
              <a:rPr lang="it-IT" sz="2400" cap="none" dirty="0">
                <a:latin typeface="Adobe Garamond Pro" panose="02020502060506020403" pitchFamily="18" charset="0"/>
              </a:rPr>
              <a:t>Le norme hanno un carattere obbligatorio, i valori no – nessun obbligo può produrre in noi l’amore per una persona o una causa. Allo stesso tempo, dall’amore nascono impegni, aspettative, e quindi responsabilità «normative».</a:t>
            </a:r>
          </a:p>
          <a:p>
            <a:pPr marL="0" indent="0" algn="just">
              <a:buNone/>
            </a:pPr>
            <a:r>
              <a:rPr lang="it-IT" sz="2400" cap="none" dirty="0">
                <a:latin typeface="Adobe Garamond Pro" panose="02020502060506020403" pitchFamily="18" charset="0"/>
              </a:rPr>
              <a:t>I valori sono per definizione «desiderabili», qualcosa che ci rapisce, a cui siamo legati affettivamente, le norme non necessariamente. </a:t>
            </a:r>
          </a:p>
          <a:p>
            <a:pPr marL="0" indent="0" algn="just">
              <a:buNone/>
            </a:pPr>
            <a:r>
              <a:rPr lang="it-IT" sz="2400" cap="none" dirty="0">
                <a:solidFill>
                  <a:schemeClr val="bg1"/>
                </a:solidFill>
                <a:latin typeface="Adobe Garamond Pro" panose="02020502060506020403" pitchFamily="18" charset="0"/>
              </a:rPr>
              <a:t>N.B.: nella realtà valori e norme, bene e giusto sono spesso intrecciati – es. le norme del lockdown, spesso profondamente intrecciate con valori – es. cura per i più deboli.</a:t>
            </a:r>
          </a:p>
          <a:p>
            <a:pPr marL="0" indent="0" algn="just">
              <a:buNone/>
            </a:pPr>
            <a:endParaRPr lang="it-IT" sz="2400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400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400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sz="2400" dirty="0">
              <a:latin typeface="Adobe Garamond Pro" panose="02020502060506020403" pitchFamily="18" charset="0"/>
            </a:endParaRPr>
          </a:p>
          <a:p>
            <a:pPr marL="0" indent="0" algn="just">
              <a:buNone/>
            </a:pPr>
            <a:endParaRPr lang="it-IT" dirty="0">
              <a:latin typeface="Adobe Garamond Pro" panose="02020502060506020403" pitchFamily="18" charset="0"/>
            </a:endParaRPr>
          </a:p>
          <a:p>
            <a:pPr marL="0" indent="0">
              <a:buNone/>
            </a:pPr>
            <a:endParaRPr lang="it-IT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9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1D7FAE-256D-4F69-903A-95830004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81" y="563880"/>
            <a:ext cx="10396882" cy="1151965"/>
          </a:xfrm>
        </p:spPr>
        <p:txBody>
          <a:bodyPr>
            <a:noAutofit/>
          </a:bodyPr>
          <a:lstStyle/>
          <a:p>
            <a:r>
              <a:rPr lang="it-IT" sz="4400" i="1" dirty="0">
                <a:latin typeface="Adobe Garamond Pro" panose="02020502060506020403" pitchFamily="18" charset="0"/>
              </a:rPr>
              <a:t>Dialogo e valori:</a:t>
            </a:r>
            <a:br>
              <a:rPr lang="it-IT" sz="4400" dirty="0">
                <a:latin typeface="Adobe Garamond Pro" panose="02020502060506020403" pitchFamily="18" charset="0"/>
              </a:rPr>
            </a:br>
            <a:r>
              <a:rPr lang="it-IT" sz="4400" dirty="0">
                <a:latin typeface="Adobe Garamond Pro" panose="02020502060506020403" pitchFamily="18" charset="0"/>
              </a:rPr>
              <a:t>spunti deweyani di riflessione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A02219-B11B-4596-9360-697B8C2452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it-IT" cap="none" dirty="0">
                <a:latin typeface="Adobe Garamond Pro" panose="02020502060506020403" pitchFamily="18" charset="0"/>
              </a:rPr>
              <a:t>Il dialogo non è fatto solo di regole e norme, ma anche di valori. «Non interrompere» è una regola. Imparare ad ascoltare è un valore – nessuna regola può produrre in se stessa questa disposizione.</a:t>
            </a:r>
          </a:p>
          <a:p>
            <a:pPr marL="457200" indent="-457200">
              <a:buAutoNum type="arabicPeriod"/>
            </a:pPr>
            <a:r>
              <a:rPr lang="it-IT" cap="none" dirty="0">
                <a:latin typeface="Adobe Garamond Pro" panose="02020502060506020403" pitchFamily="18" charset="0"/>
              </a:rPr>
              <a:t>Dewey: il dialogo è una fonte di possibili nuovi valori. Il dialogo come fonte di possibili esperienze </a:t>
            </a:r>
            <a:r>
              <a:rPr lang="it-IT" cap="none">
                <a:latin typeface="Adobe Garamond Pro" panose="02020502060506020403" pitchFamily="18" charset="0"/>
              </a:rPr>
              <a:t>di auto-trascendenza</a:t>
            </a:r>
            <a:r>
              <a:rPr lang="it-IT" cap="none" dirty="0">
                <a:latin typeface="Adobe Garamond Pro" panose="02020502060506020403" pitchFamily="18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it-IT" cap="none" dirty="0">
                <a:latin typeface="Adobe Garamond Pro" panose="02020502060506020403" pitchFamily="18" charset="0"/>
              </a:rPr>
              <a:t>Possiamo parlare di valori? Pericolo: i valori a differenza delle norme e degli «interessi» hanno a che fare con la nostra identità. </a:t>
            </a:r>
          </a:p>
          <a:p>
            <a:pPr marL="457200" indent="-457200">
              <a:buAutoNum type="arabicPeriod"/>
            </a:pPr>
            <a:r>
              <a:rPr lang="it-IT" cap="none" dirty="0">
                <a:latin typeface="Adobe Garamond Pro" panose="02020502060506020403" pitchFamily="18" charset="0"/>
              </a:rPr>
              <a:t>Il dialogo come (potenziale) rivalutazione dei valori. Né accondiscendenza, né «critica».</a:t>
            </a:r>
          </a:p>
        </p:txBody>
      </p:sp>
    </p:spTree>
    <p:extLst>
      <p:ext uri="{BB962C8B-B14F-4D97-AF65-F5344CB8AC3E}">
        <p14:creationId xmlns:p14="http://schemas.microsoft.com/office/powerpoint/2010/main" val="93762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813C4-9378-43CD-BE1F-07CBBB4C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Grazie per la vostra attenzione!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8F0AB0-4270-4A64-80DC-D5DC19FD7B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cap="none" dirty="0"/>
              <a:t>Per osservazioni, curiosità, critiche, dialogo:</a:t>
            </a:r>
          </a:p>
          <a:p>
            <a:pPr marL="0" indent="0">
              <a:buNone/>
            </a:pPr>
            <a:r>
              <a:rPr lang="it-IT" cap="none" dirty="0"/>
              <a:t>matteo.santarelli4@unibo.it</a:t>
            </a:r>
          </a:p>
        </p:txBody>
      </p:sp>
    </p:spTree>
    <p:extLst>
      <p:ext uri="{BB962C8B-B14F-4D97-AF65-F5344CB8AC3E}">
        <p14:creationId xmlns:p14="http://schemas.microsoft.com/office/powerpoint/2010/main" val="1757101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983</TotalTime>
  <Words>618</Words>
  <Application>Microsoft Office PowerPoint</Application>
  <PresentationFormat>Widescreen</PresentationFormat>
  <Paragraphs>72</Paragraphs>
  <Slides>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Adobe Garamond Pro</vt:lpstr>
      <vt:lpstr>Adobe Garamond Pro Bold</vt:lpstr>
      <vt:lpstr>Arial</vt:lpstr>
      <vt:lpstr>Calibri</vt:lpstr>
      <vt:lpstr>Impact</vt:lpstr>
      <vt:lpstr>Evento</vt:lpstr>
      <vt:lpstr>Il dialogo e i suoi valori</vt:lpstr>
      <vt:lpstr>Gli autori di riferimento</vt:lpstr>
      <vt:lpstr>Presentazione standard di PowerPoint</vt:lpstr>
      <vt:lpstr>valori e debunking </vt:lpstr>
      <vt:lpstr>Un’alternativa pragmatista</vt:lpstr>
      <vt:lpstr>Preferenze, valori, norme</vt:lpstr>
      <vt:lpstr>Dialogo e valori: spunti deweyani di riflessione</vt:lpstr>
      <vt:lpstr>Grazie per la vostra 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Valori, esperienza, potere.</dc:title>
  <dc:creator>matteo</dc:creator>
  <cp:lastModifiedBy>Antonio Cosentino</cp:lastModifiedBy>
  <cp:revision>3</cp:revision>
  <dcterms:created xsi:type="dcterms:W3CDTF">2021-04-14T07:03:57Z</dcterms:created>
  <dcterms:modified xsi:type="dcterms:W3CDTF">2021-07-23T09:42:46Z</dcterms:modified>
</cp:coreProperties>
</file>